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15"/>
  </p:notesMasterIdLst>
  <p:sldIdLst>
    <p:sldId id="257" r:id="rId2"/>
    <p:sldId id="258" r:id="rId3"/>
    <p:sldId id="259" r:id="rId4"/>
    <p:sldId id="261" r:id="rId5"/>
    <p:sldId id="262" r:id="rId6"/>
    <p:sldId id="264" r:id="rId7"/>
    <p:sldId id="269" r:id="rId8"/>
    <p:sldId id="265" r:id="rId9"/>
    <p:sldId id="270" r:id="rId10"/>
    <p:sldId id="267" r:id="rId11"/>
    <p:sldId id="268" r:id="rId12"/>
    <p:sldId id="271" r:id="rId13"/>
    <p:sldId id="27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516" autoAdjust="0"/>
  </p:normalViewPr>
  <p:slideViewPr>
    <p:cSldViewPr snapToGrid="0">
      <p:cViewPr varScale="1">
        <p:scale>
          <a:sx n="60" d="100"/>
          <a:sy n="60" d="100"/>
        </p:scale>
        <p:origin x="147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1.png>
</file>

<file path=ppt/media/image2.gif>
</file>

<file path=ppt/media/image3.jpg>
</file>

<file path=ppt/media/image4.jpg>
</file>

<file path=ppt/media/image5.jp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ABFAF-1CBD-4FBF-A720-964E6864A342}" type="datetimeFigureOut">
              <a:rPr lang="en-GB" smtClean="0"/>
              <a:t>15/03/2022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E69A07-D89D-4B01-B386-695D40B21A25}" type="slidenum">
              <a:rPr lang="en-GB" smtClean="0"/>
              <a:t>‹#›</a:t>
            </a:fld>
            <a:endParaRPr lang="en-GB" dirty="0"/>
          </a:p>
        </p:txBody>
      </p:sp>
    </p:spTree>
    <p:extLst>
      <p:ext uri="{BB962C8B-B14F-4D97-AF65-F5344CB8AC3E}">
        <p14:creationId xmlns:p14="http://schemas.microsoft.com/office/powerpoint/2010/main" val="3614497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E69A07-D89D-4B01-B386-695D40B21A25}" type="slidenum">
              <a:rPr lang="en-GB" smtClean="0"/>
              <a:t>2</a:t>
            </a:fld>
            <a:endParaRPr lang="en-GB" dirty="0"/>
          </a:p>
        </p:txBody>
      </p:sp>
    </p:spTree>
    <p:extLst>
      <p:ext uri="{BB962C8B-B14F-4D97-AF65-F5344CB8AC3E}">
        <p14:creationId xmlns:p14="http://schemas.microsoft.com/office/powerpoint/2010/main" val="8438864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simplest way to look for power laws is to plot the data in a log-log plot as shown here. If the data fits a power law then we expect to see a straight line. This data clearly demonstrates why a cut-off is needed. The data seems to be fairly straight initially but tapers off at the end as the largest events become suppressed by the finite size of the system</a:t>
            </a:r>
          </a:p>
        </p:txBody>
      </p:sp>
      <p:sp>
        <p:nvSpPr>
          <p:cNvPr id="4" name="Slide Number Placeholder 3"/>
          <p:cNvSpPr>
            <a:spLocks noGrp="1"/>
          </p:cNvSpPr>
          <p:nvPr>
            <p:ph type="sldNum" sz="quarter" idx="5"/>
          </p:nvPr>
        </p:nvSpPr>
        <p:spPr/>
        <p:txBody>
          <a:bodyPr/>
          <a:lstStyle/>
          <a:p>
            <a:fld id="{3AE69A07-D89D-4B01-B386-695D40B21A25}" type="slidenum">
              <a:rPr lang="en-GB" smtClean="0"/>
              <a:t>11</a:t>
            </a:fld>
            <a:endParaRPr lang="en-GB" dirty="0"/>
          </a:p>
        </p:txBody>
      </p:sp>
    </p:spTree>
    <p:extLst>
      <p:ext uri="{BB962C8B-B14F-4D97-AF65-F5344CB8AC3E}">
        <p14:creationId xmlns:p14="http://schemas.microsoft.com/office/powerpoint/2010/main" val="1843822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plot now with a fitted power law. This was done using most likelihood estimation to calculate the value best value for the exponent and using a range of values for the cut-off to find the best one.</a:t>
            </a:r>
          </a:p>
          <a:p>
            <a:r>
              <a:rPr lang="en-GB" dirty="0"/>
              <a:t>As you can see the curve fits fairly well with a chi-squared goodness of fit providing a p-value of just under 0.4.</a:t>
            </a:r>
          </a:p>
          <a:p>
            <a:endParaRPr lang="en-GB" dirty="0"/>
          </a:p>
          <a:p>
            <a:r>
              <a:rPr lang="en-GB" dirty="0"/>
              <a:t>However, this still suggests a high chance that the data is not in fact a power law and this is not evidence for criticality. I intend to test this further by running the simulation with different seeds for the random pin generation and for longer time periods in order to gather more data</a:t>
            </a:r>
          </a:p>
        </p:txBody>
      </p:sp>
      <p:sp>
        <p:nvSpPr>
          <p:cNvPr id="4" name="Slide Number Placeholder 3"/>
          <p:cNvSpPr>
            <a:spLocks noGrp="1"/>
          </p:cNvSpPr>
          <p:nvPr>
            <p:ph type="sldNum" sz="quarter" idx="5"/>
          </p:nvPr>
        </p:nvSpPr>
        <p:spPr/>
        <p:txBody>
          <a:bodyPr/>
          <a:lstStyle/>
          <a:p>
            <a:fld id="{3AE69A07-D89D-4B01-B386-695D40B21A25}" type="slidenum">
              <a:rPr lang="en-GB" smtClean="0"/>
              <a:t>12</a:t>
            </a:fld>
            <a:endParaRPr lang="en-GB" dirty="0"/>
          </a:p>
        </p:txBody>
      </p:sp>
    </p:spTree>
    <p:extLst>
      <p:ext uri="{BB962C8B-B14F-4D97-AF65-F5344CB8AC3E}">
        <p14:creationId xmlns:p14="http://schemas.microsoft.com/office/powerpoint/2010/main" val="1505712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to conclude</a:t>
            </a:r>
          </a:p>
          <a:p>
            <a:r>
              <a:rPr lang="en-GB" dirty="0"/>
              <a:t>We can find evidence of criticality in vortex avalanches due to the existence of power laws</a:t>
            </a:r>
          </a:p>
          <a:p>
            <a:r>
              <a:rPr lang="en-GB" dirty="0"/>
              <a:t>This relies however on the system having a suitably high density of pins in order to prevent channels from forming</a:t>
            </a:r>
          </a:p>
          <a:p>
            <a:r>
              <a:rPr lang="en-GB" dirty="0"/>
              <a:t>Channels also can form if the pin layout is too clustered and leaving free flowing areas</a:t>
            </a:r>
          </a:p>
          <a:p>
            <a:r>
              <a:rPr lang="en-GB" dirty="0"/>
              <a:t>However, more data in the form of longer simulations and varied random seeds is needed to provide more certainty on the existence of power laws</a:t>
            </a:r>
          </a:p>
        </p:txBody>
      </p:sp>
      <p:sp>
        <p:nvSpPr>
          <p:cNvPr id="4" name="Slide Number Placeholder 3"/>
          <p:cNvSpPr>
            <a:spLocks noGrp="1"/>
          </p:cNvSpPr>
          <p:nvPr>
            <p:ph type="sldNum" sz="quarter" idx="5"/>
          </p:nvPr>
        </p:nvSpPr>
        <p:spPr/>
        <p:txBody>
          <a:bodyPr/>
          <a:lstStyle/>
          <a:p>
            <a:fld id="{3AE69A07-D89D-4B01-B386-695D40B21A25}" type="slidenum">
              <a:rPr lang="en-GB" smtClean="0"/>
              <a:t>13</a:t>
            </a:fld>
            <a:endParaRPr lang="en-GB" dirty="0"/>
          </a:p>
        </p:txBody>
      </p:sp>
    </p:spTree>
    <p:extLst>
      <p:ext uri="{BB962C8B-B14F-4D97-AF65-F5344CB8AC3E}">
        <p14:creationId xmlns:p14="http://schemas.microsoft.com/office/powerpoint/2010/main" val="2384893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Superconductors are known primarily for their zero resistance but also their ability to expel magnetic flux from their bulk through the Meissner effect.</a:t>
            </a:r>
          </a:p>
          <a:p>
            <a:r>
              <a:rPr lang="en-GB" dirty="0"/>
              <a:t>However in type-II superconductors, flux can penetrate the medium through vortices. These are tubes through the material in which the metal is in a normal rather than superconducting state. It is through these that magnetic flux passes through the bulk</a:t>
            </a:r>
          </a:p>
          <a:p>
            <a:r>
              <a:rPr lang="en-GB" dirty="0"/>
              <a:t>Each one of these carries a single quantum of flux meaning that the number of vortices is proportional to the applied magnetic field</a:t>
            </a:r>
          </a:p>
          <a:p>
            <a:endParaRPr lang="en-GB" dirty="0"/>
          </a:p>
          <a:p>
            <a:r>
              <a:rPr lang="en-GB" dirty="0"/>
              <a:t>As with any spatially varying magnetic field, the field through each vortex induces a current in the surrounding superconductor due to Ampere’s law. The interaction of this current with other vortices via the Lorentz force leads to a repulsive interaction between vortices creating vortex lattices which are typically triangular in nature</a:t>
            </a:r>
          </a:p>
        </p:txBody>
      </p:sp>
      <p:sp>
        <p:nvSpPr>
          <p:cNvPr id="4" name="Slide Number Placeholder 3"/>
          <p:cNvSpPr>
            <a:spLocks noGrp="1"/>
          </p:cNvSpPr>
          <p:nvPr>
            <p:ph type="sldNum" sz="quarter" idx="5"/>
          </p:nvPr>
        </p:nvSpPr>
        <p:spPr/>
        <p:txBody>
          <a:bodyPr/>
          <a:lstStyle/>
          <a:p>
            <a:fld id="{3AE69A07-D89D-4B01-B386-695D40B21A25}" type="slidenum">
              <a:rPr lang="en-GB" smtClean="0"/>
              <a:t>3</a:t>
            </a:fld>
            <a:endParaRPr lang="en-GB" dirty="0"/>
          </a:p>
        </p:txBody>
      </p:sp>
    </p:spTree>
    <p:extLst>
      <p:ext uri="{BB962C8B-B14F-4D97-AF65-F5344CB8AC3E}">
        <p14:creationId xmlns:p14="http://schemas.microsoft.com/office/powerpoint/2010/main" val="2970742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model systems of vortices we must consider the two forces that act on them</a:t>
            </a:r>
          </a:p>
          <a:p>
            <a:endParaRPr lang="en-GB" dirty="0"/>
          </a:p>
          <a:p>
            <a:r>
              <a:rPr lang="en-GB" dirty="0"/>
              <a:t>My work focused on the high kappa limit as here the radius of vortices is much smaller than the length scale in which the magnetic field around them decays. This allows the field carried by the vortex to be modelled as a Dirac delta function. This allows equations for the repulsive force between vortices to be solved analytically giving a radial force governed by a Bessel function</a:t>
            </a:r>
          </a:p>
          <a:p>
            <a:endParaRPr lang="en-GB" dirty="0"/>
          </a:p>
          <a:p>
            <a:r>
              <a:rPr lang="en-GB" dirty="0"/>
              <a:t>Vortices are also attracted to defects within the material that can be either naturally occurring or added in via doping. These pins disrupt the natural vortex lattice and allow for more interesting phenomena to occur.</a:t>
            </a:r>
          </a:p>
          <a:p>
            <a:r>
              <a:rPr lang="en-GB" dirty="0"/>
              <a:t>These pins are modelled simply as constant forces up to a cut off radius</a:t>
            </a:r>
          </a:p>
          <a:p>
            <a:endParaRPr lang="en-GB" dirty="0"/>
          </a:p>
          <a:p>
            <a:r>
              <a:rPr lang="en-GB" dirty="0"/>
              <a:t>It is also important to note as well that if the superconducting material is sufficiently thin, then vortices can be considered to take a completely straight path through the sample. This means that they only need to be considered in within a single 2d plane of the superconductor </a:t>
            </a:r>
          </a:p>
          <a:p>
            <a:endParaRPr lang="en-GB" dirty="0"/>
          </a:p>
        </p:txBody>
      </p:sp>
      <p:sp>
        <p:nvSpPr>
          <p:cNvPr id="4" name="Slide Number Placeholder 3"/>
          <p:cNvSpPr>
            <a:spLocks noGrp="1"/>
          </p:cNvSpPr>
          <p:nvPr>
            <p:ph type="sldNum" sz="quarter" idx="5"/>
          </p:nvPr>
        </p:nvSpPr>
        <p:spPr/>
        <p:txBody>
          <a:bodyPr/>
          <a:lstStyle/>
          <a:p>
            <a:fld id="{3AE69A07-D89D-4B01-B386-695D40B21A25}" type="slidenum">
              <a:rPr lang="en-GB" smtClean="0"/>
              <a:t>4</a:t>
            </a:fld>
            <a:endParaRPr lang="en-GB" dirty="0"/>
          </a:p>
        </p:txBody>
      </p:sp>
    </p:spTree>
    <p:extLst>
      <p:ext uri="{BB962C8B-B14F-4D97-AF65-F5344CB8AC3E}">
        <p14:creationId xmlns:p14="http://schemas.microsoft.com/office/powerpoint/2010/main" val="20401623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My project focused on the avalanche system. Here we have a section of superconductor containing randomly arranged pins. Periodic boundary conditions are used in the y direction with the right hand side being the edge of the sample so that any vortices that leave here are removed from the system</a:t>
            </a:r>
          </a:p>
          <a:p>
            <a:endParaRPr lang="en-GB" dirty="0"/>
          </a:p>
          <a:p>
            <a:r>
              <a:rPr lang="en-GB" dirty="0"/>
              <a:t>The system is driven by individually adding vortices to a random point on the left hand side of the system. Sometimes when a vortex is added, it displaces other vortices from pins which may themselves displace later vortices. The focus of the project was to investigate the conditions needed for such avalanche like events to occur and what determines their size</a:t>
            </a:r>
          </a:p>
          <a:p>
            <a:endParaRPr lang="en-GB" dirty="0"/>
          </a:p>
          <a:p>
            <a:r>
              <a:rPr lang="en-GB" dirty="0"/>
              <a:t>Experimentally this setup can be achieved through a ramping magnetic field slowly creating vortices on the left side. Event sizes can then be measured through the flux exiting the superconductor on the right, events can sometimes be blurred together if new vortices form before an event has finished. This is avoided by modelling the system computationally as new vortices are only added when an event has ended and the system settled</a:t>
            </a:r>
          </a:p>
          <a:p>
            <a:endParaRPr lang="en-GB" dirty="0"/>
          </a:p>
        </p:txBody>
      </p:sp>
      <p:sp>
        <p:nvSpPr>
          <p:cNvPr id="4" name="Slide Number Placeholder 3"/>
          <p:cNvSpPr>
            <a:spLocks noGrp="1"/>
          </p:cNvSpPr>
          <p:nvPr>
            <p:ph type="sldNum" sz="quarter" idx="5"/>
          </p:nvPr>
        </p:nvSpPr>
        <p:spPr/>
        <p:txBody>
          <a:bodyPr/>
          <a:lstStyle/>
          <a:p>
            <a:fld id="{3AE69A07-D89D-4B01-B386-695D40B21A25}" type="slidenum">
              <a:rPr lang="en-GB" smtClean="0"/>
              <a:t>5</a:t>
            </a:fld>
            <a:endParaRPr lang="en-GB" dirty="0"/>
          </a:p>
        </p:txBody>
      </p:sp>
    </p:spTree>
    <p:extLst>
      <p:ext uri="{BB962C8B-B14F-4D97-AF65-F5344CB8AC3E}">
        <p14:creationId xmlns:p14="http://schemas.microsoft.com/office/powerpoint/2010/main" val="367862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animations are the results of some initial runs with different pin densities. The density here refers to the number of pins per unit area across the system. Grey circles are the pinning sites within which you can see vortices becoming trapped in. The vortices are the coloured circles. The colour refers only to whether the simulation thinks the vortex is currently stationary (red) or not (blue). When all vortices have stopped moving – that is turned red – a new vortex is added on the left hand side</a:t>
            </a:r>
          </a:p>
          <a:p>
            <a:endParaRPr lang="en-GB" dirty="0"/>
          </a:p>
          <a:p>
            <a:r>
              <a:rPr lang="en-GB" dirty="0"/>
              <a:t>A key feature to notice about these plots is the channel like behaviour that can be seen forming. We do not see what would really be described as avalanches as the vortices are simply flowing between gaps in the pins. This is because the random generation of pins leads to clustering in places leaving these free flowing channels</a:t>
            </a:r>
          </a:p>
        </p:txBody>
      </p:sp>
      <p:sp>
        <p:nvSpPr>
          <p:cNvPr id="4" name="Slide Number Placeholder 3"/>
          <p:cNvSpPr>
            <a:spLocks noGrp="1"/>
          </p:cNvSpPr>
          <p:nvPr>
            <p:ph type="sldNum" sz="quarter" idx="5"/>
          </p:nvPr>
        </p:nvSpPr>
        <p:spPr/>
        <p:txBody>
          <a:bodyPr/>
          <a:lstStyle/>
          <a:p>
            <a:fld id="{3AE69A07-D89D-4B01-B386-695D40B21A25}" type="slidenum">
              <a:rPr lang="en-GB" smtClean="0"/>
              <a:t>6</a:t>
            </a:fld>
            <a:endParaRPr lang="en-GB" dirty="0"/>
          </a:p>
        </p:txBody>
      </p:sp>
    </p:spTree>
    <p:extLst>
      <p:ext uri="{BB962C8B-B14F-4D97-AF65-F5344CB8AC3E}">
        <p14:creationId xmlns:p14="http://schemas.microsoft.com/office/powerpoint/2010/main" val="423331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formation of these channels can be most clearly seen in these phase plots. Event sizes are strongly peaked at certain specific values due to a lack of variation in the events that are observed. New vortices are simply causing flow down one or two key channels while most vortices remain completely stationary in their pins</a:t>
            </a:r>
          </a:p>
        </p:txBody>
      </p:sp>
      <p:sp>
        <p:nvSpPr>
          <p:cNvPr id="4" name="Slide Number Placeholder 3"/>
          <p:cNvSpPr>
            <a:spLocks noGrp="1"/>
          </p:cNvSpPr>
          <p:nvPr>
            <p:ph type="sldNum" sz="quarter" idx="5"/>
          </p:nvPr>
        </p:nvSpPr>
        <p:spPr/>
        <p:txBody>
          <a:bodyPr/>
          <a:lstStyle/>
          <a:p>
            <a:fld id="{3AE69A07-D89D-4B01-B386-695D40B21A25}" type="slidenum">
              <a:rPr lang="en-GB" smtClean="0"/>
              <a:t>7</a:t>
            </a:fld>
            <a:endParaRPr lang="en-GB" dirty="0"/>
          </a:p>
        </p:txBody>
      </p:sp>
    </p:spTree>
    <p:extLst>
      <p:ext uri="{BB962C8B-B14F-4D97-AF65-F5344CB8AC3E}">
        <p14:creationId xmlns:p14="http://schemas.microsoft.com/office/powerpoint/2010/main" val="2349534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and after of the pinning layout</a:t>
            </a:r>
          </a:p>
          <a:p>
            <a:r>
              <a:rPr lang="en-GB" dirty="0"/>
              <a:t>In order to reduce the chance of these channels forming, the algorithm that randomly generated the pin positions was changed.</a:t>
            </a:r>
          </a:p>
          <a:p>
            <a:r>
              <a:rPr lang="en-GB" dirty="0"/>
              <a:t>The top shows the initial algorithm. Whilst this was fully random, randomness leads to clustering rather than the more homogeneous layout that is desired</a:t>
            </a:r>
          </a:p>
          <a:p>
            <a:endParaRPr lang="en-GB" dirty="0"/>
          </a:p>
          <a:p>
            <a:r>
              <a:rPr lang="en-GB" dirty="0"/>
              <a:t>Instead, the pins are now generated by placing them in a perfect grid and applying a random offset to each one. Whilst this is now not fully random, it creates more homogenous distributions that will be more susceptible to avalanche behaviour</a:t>
            </a:r>
          </a:p>
        </p:txBody>
      </p:sp>
      <p:sp>
        <p:nvSpPr>
          <p:cNvPr id="4" name="Slide Number Placeholder 3"/>
          <p:cNvSpPr>
            <a:spLocks noGrp="1"/>
          </p:cNvSpPr>
          <p:nvPr>
            <p:ph type="sldNum" sz="quarter" idx="5"/>
          </p:nvPr>
        </p:nvSpPr>
        <p:spPr/>
        <p:txBody>
          <a:bodyPr/>
          <a:lstStyle/>
          <a:p>
            <a:fld id="{3AE69A07-D89D-4B01-B386-695D40B21A25}" type="slidenum">
              <a:rPr lang="en-GB" smtClean="0"/>
              <a:t>8</a:t>
            </a:fld>
            <a:endParaRPr lang="en-GB" dirty="0"/>
          </a:p>
        </p:txBody>
      </p:sp>
    </p:spTree>
    <p:extLst>
      <p:ext uri="{BB962C8B-B14F-4D97-AF65-F5344CB8AC3E}">
        <p14:creationId xmlns:p14="http://schemas.microsoft.com/office/powerpoint/2010/main" val="4188190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Results following change of pins. Brief discussion of low density but focus on 5.5 density and the avalanche behaviour seen. Could include a path plot for a large event</a:t>
            </a:r>
          </a:p>
          <a:p>
            <a:endParaRPr lang="en-GB" dirty="0"/>
          </a:p>
          <a:p>
            <a:r>
              <a:rPr lang="en-GB" dirty="0"/>
              <a:t>This animation shows the system using the new pin generation. Here more avalanche like behaviour can be seen with both small and larger events occurring. </a:t>
            </a:r>
          </a:p>
          <a:p>
            <a:r>
              <a:rPr lang="en-GB" dirty="0"/>
              <a:t>As well as showing a larger range of events, the system is now also capable of larger scale events. Previously the largest event seen was just over 20 but the bottom of the slide shows the paths taken of the vortices in a event of size 53</a:t>
            </a:r>
          </a:p>
        </p:txBody>
      </p:sp>
      <p:sp>
        <p:nvSpPr>
          <p:cNvPr id="4" name="Slide Number Placeholder 3"/>
          <p:cNvSpPr>
            <a:spLocks noGrp="1"/>
          </p:cNvSpPr>
          <p:nvPr>
            <p:ph type="sldNum" sz="quarter" idx="5"/>
          </p:nvPr>
        </p:nvSpPr>
        <p:spPr/>
        <p:txBody>
          <a:bodyPr/>
          <a:lstStyle/>
          <a:p>
            <a:fld id="{3AE69A07-D89D-4B01-B386-695D40B21A25}" type="slidenum">
              <a:rPr lang="en-GB" smtClean="0"/>
              <a:t>9</a:t>
            </a:fld>
            <a:endParaRPr lang="en-GB" dirty="0"/>
          </a:p>
        </p:txBody>
      </p:sp>
    </p:spTree>
    <p:extLst>
      <p:ext uri="{BB962C8B-B14F-4D97-AF65-F5344CB8AC3E}">
        <p14:creationId xmlns:p14="http://schemas.microsoft.com/office/powerpoint/2010/main" val="2142037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Introduce criticality (NB: everyone did phase transitions). Compare this system to a sandpile and the criticality seen there</a:t>
            </a:r>
          </a:p>
          <a:p>
            <a:endParaRPr lang="en-GB" dirty="0"/>
          </a:p>
          <a:p>
            <a:r>
              <a:rPr lang="en-GB" dirty="0"/>
              <a:t>The avalanche behaviour seen in these systems can be compared to that seen near critical points in thermodynamics</a:t>
            </a:r>
          </a:p>
          <a:p>
            <a:r>
              <a:rPr lang="en-GB" dirty="0"/>
              <a:t>A key phenomena seen in critical regions near phase transitions is the loss of a characteristic length scale the describes the systems behaviour. This loss of a length scale leads to the emergence of power laws to govern the systems behaviour as these do not require any scale.</a:t>
            </a:r>
          </a:p>
          <a:p>
            <a:endParaRPr lang="en-GB" dirty="0"/>
          </a:p>
          <a:p>
            <a:r>
              <a:rPr lang="en-GB" dirty="0"/>
              <a:t>A system that is often used for this comparison is the sand pile. Here grains of sand are slowly added on to a sand pile, often simply sitting on the pile but also sometimes causing avalanches down the side of the pile. It turns out that this is an example of critical behaviour, with the size of the events corresponding to a power law.</a:t>
            </a:r>
          </a:p>
          <a:p>
            <a:r>
              <a:rPr lang="en-GB" dirty="0"/>
              <a:t>In the same vain, we now look for similar power laws in the event sizes seen in this system. It is important to note however, that a length scale is still expected as we are considering a finite system size. This will take the form of a cut-off above which the power law will cease to apply</a:t>
            </a:r>
          </a:p>
        </p:txBody>
      </p:sp>
      <p:sp>
        <p:nvSpPr>
          <p:cNvPr id="4" name="Slide Number Placeholder 3"/>
          <p:cNvSpPr>
            <a:spLocks noGrp="1"/>
          </p:cNvSpPr>
          <p:nvPr>
            <p:ph type="sldNum" sz="quarter" idx="5"/>
          </p:nvPr>
        </p:nvSpPr>
        <p:spPr/>
        <p:txBody>
          <a:bodyPr/>
          <a:lstStyle/>
          <a:p>
            <a:fld id="{3AE69A07-D89D-4B01-B386-695D40B21A25}" type="slidenum">
              <a:rPr lang="en-GB" smtClean="0"/>
              <a:t>10</a:t>
            </a:fld>
            <a:endParaRPr lang="en-GB" dirty="0"/>
          </a:p>
        </p:txBody>
      </p:sp>
    </p:spTree>
    <p:extLst>
      <p:ext uri="{BB962C8B-B14F-4D97-AF65-F5344CB8AC3E}">
        <p14:creationId xmlns:p14="http://schemas.microsoft.com/office/powerpoint/2010/main" val="2443859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1946BED-1C2C-46AD-84FA-C014257041F6}" type="datetime1">
              <a:rPr lang="en-GB" smtClean="0"/>
              <a:t>15/03/2022</a:t>
            </a:fld>
            <a:endParaRPr lang="en-US" dirty="0"/>
          </a:p>
        </p:txBody>
      </p:sp>
      <p:sp>
        <p:nvSpPr>
          <p:cNvPr id="5" name="Footer Placeholder 4"/>
          <p:cNvSpPr>
            <a:spLocks noGrp="1"/>
          </p:cNvSpPr>
          <p:nvPr>
            <p:ph type="ftr" sz="quarter" idx="11"/>
          </p:nvPr>
        </p:nvSpPr>
        <p:spPr/>
        <p:txBody>
          <a:bodyPr/>
          <a:lstStyle/>
          <a:p>
            <a:r>
              <a:rPr lang="en-US" dirty="0"/>
              <a:t>Owen Rowell</a:t>
            </a:r>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0682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F4767C-B3E5-438D-8A9E-5AA4116B22A3}" type="datetime1">
              <a:rPr lang="en-GB" smtClean="0"/>
              <a:t>15/03/2022</a:t>
            </a:fld>
            <a:endParaRPr lang="en-US" dirty="0"/>
          </a:p>
        </p:txBody>
      </p:sp>
      <p:sp>
        <p:nvSpPr>
          <p:cNvPr id="6" name="Footer Placeholder 5"/>
          <p:cNvSpPr>
            <a:spLocks noGrp="1"/>
          </p:cNvSpPr>
          <p:nvPr>
            <p:ph type="ftr" sz="quarter" idx="11"/>
          </p:nvPr>
        </p:nvSpPr>
        <p:spPr/>
        <p:txBody>
          <a:bodyPr/>
          <a:lstStyle/>
          <a:p>
            <a:r>
              <a:rPr lang="en-US" dirty="0"/>
              <a:t>Owen Rowell</a:t>
            </a:r>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182889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2D8842-76EF-4E2D-80A5-84B60CB9B2A3}" type="datetime1">
              <a:rPr lang="en-GB" smtClean="0"/>
              <a:t>15/03/2022</a:t>
            </a:fld>
            <a:endParaRPr lang="en-US" dirty="0"/>
          </a:p>
        </p:txBody>
      </p:sp>
      <p:sp>
        <p:nvSpPr>
          <p:cNvPr id="5" name="Footer Placeholder 4"/>
          <p:cNvSpPr>
            <a:spLocks noGrp="1"/>
          </p:cNvSpPr>
          <p:nvPr>
            <p:ph type="ftr" sz="quarter" idx="11"/>
          </p:nvPr>
        </p:nvSpPr>
        <p:spPr/>
        <p:txBody>
          <a:bodyPr/>
          <a:lstStyle/>
          <a:p>
            <a:r>
              <a:rPr lang="en-US" dirty="0"/>
              <a:t>Owen Rowell</a:t>
            </a:r>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682467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E408C2-1D01-4518-9CA5-28F35D764BA2}" type="datetime1">
              <a:rPr lang="en-GB" smtClean="0"/>
              <a:t>15/03/2022</a:t>
            </a:fld>
            <a:endParaRPr lang="en-US" dirty="0"/>
          </a:p>
        </p:txBody>
      </p:sp>
      <p:sp>
        <p:nvSpPr>
          <p:cNvPr id="5" name="Footer Placeholder 4"/>
          <p:cNvSpPr>
            <a:spLocks noGrp="1"/>
          </p:cNvSpPr>
          <p:nvPr>
            <p:ph type="ftr" sz="quarter" idx="11"/>
          </p:nvPr>
        </p:nvSpPr>
        <p:spPr/>
        <p:txBody>
          <a:bodyPr/>
          <a:lstStyle/>
          <a:p>
            <a:r>
              <a:rPr lang="en-US" dirty="0"/>
              <a:t>Owen Rowell</a:t>
            </a:r>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222628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180975" indent="-180975">
              <a:buFont typeface="Arial" panose="020B0604020202020204" pitchFamily="34" charset="0"/>
              <a:buChar cha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D78206F-ADD1-4C0E-BE1E-681DBB78300B}" type="datetime1">
              <a:rPr lang="en-GB" smtClean="0"/>
              <a:t>15/03/2022</a:t>
            </a:fld>
            <a:endParaRPr lang="en-US" dirty="0"/>
          </a:p>
        </p:txBody>
      </p:sp>
      <p:sp>
        <p:nvSpPr>
          <p:cNvPr id="5" name="Footer Placeholder 4"/>
          <p:cNvSpPr>
            <a:spLocks noGrp="1"/>
          </p:cNvSpPr>
          <p:nvPr>
            <p:ph type="ftr" sz="quarter" idx="11"/>
          </p:nvPr>
        </p:nvSpPr>
        <p:spPr/>
        <p:txBody>
          <a:bodyPr/>
          <a:lstStyle/>
          <a:p>
            <a:r>
              <a:rPr lang="en-US" dirty="0"/>
              <a:t>Owen Rowell</a:t>
            </a:r>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038709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890B0D-68C7-4E0D-9207-152CDF5AC083}" type="datetime1">
              <a:rPr lang="en-GB" smtClean="0"/>
              <a:t>15/03/2022</a:t>
            </a:fld>
            <a:endParaRPr lang="en-US" dirty="0"/>
          </a:p>
        </p:txBody>
      </p:sp>
      <p:sp>
        <p:nvSpPr>
          <p:cNvPr id="5" name="Footer Placeholder 4"/>
          <p:cNvSpPr>
            <a:spLocks noGrp="1"/>
          </p:cNvSpPr>
          <p:nvPr>
            <p:ph type="ftr" sz="quarter" idx="11"/>
          </p:nvPr>
        </p:nvSpPr>
        <p:spPr/>
        <p:txBody>
          <a:bodyPr/>
          <a:lstStyle/>
          <a:p>
            <a:r>
              <a:rPr lang="en-US" dirty="0"/>
              <a:t>Owen Rowell</a:t>
            </a:r>
          </a:p>
        </p:txBody>
      </p:sp>
      <p:sp>
        <p:nvSpPr>
          <p:cNvPr id="6" name="Slide Number Placeholder 5"/>
          <p:cNvSpPr>
            <a:spLocks noGrp="1"/>
          </p:cNvSpPr>
          <p:nvPr>
            <p:ph type="sldNum" sz="quarter" idx="12"/>
          </p:nvPr>
        </p:nvSpPr>
        <p:spPr/>
        <p:txBody>
          <a:bodyPr/>
          <a:lstStyle/>
          <a:p>
            <a:fld id="{B2DC25EE-239B-4C5F-AAD1-255A7D5F1EE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628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63526"/>
            <a:ext cx="10058400" cy="1450757"/>
          </a:xfrm>
        </p:spPr>
        <p:txBody>
          <a:bodyPr/>
          <a:lstStyle/>
          <a:p>
            <a:r>
              <a:rPr lang="en-US" dirty="0"/>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AF4448-697C-42E6-90A0-9C155A9F78FB}" type="datetime1">
              <a:rPr lang="en-GB" smtClean="0"/>
              <a:t>15/03/2022</a:t>
            </a:fld>
            <a:endParaRPr lang="en-US" dirty="0"/>
          </a:p>
        </p:txBody>
      </p:sp>
      <p:sp>
        <p:nvSpPr>
          <p:cNvPr id="6" name="Footer Placeholder 5"/>
          <p:cNvSpPr>
            <a:spLocks noGrp="1"/>
          </p:cNvSpPr>
          <p:nvPr>
            <p:ph type="ftr" sz="quarter" idx="11"/>
          </p:nvPr>
        </p:nvSpPr>
        <p:spPr/>
        <p:txBody>
          <a:bodyPr/>
          <a:lstStyle/>
          <a:p>
            <a:r>
              <a:rPr lang="en-US" dirty="0"/>
              <a:t>Owen Rowell</a:t>
            </a:r>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627937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430FE2-D3FB-4033-82A4-03DF5F8BF8B4}"/>
              </a:ext>
            </a:extLst>
          </p:cNvPr>
          <p:cNvSpPr/>
          <p:nvPr userDrawn="1"/>
        </p:nvSpPr>
        <p:spPr>
          <a:xfrm>
            <a:off x="1097280" y="1562100"/>
            <a:ext cx="10208895" cy="2836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itle 7"/>
          <p:cNvSpPr>
            <a:spLocks noGrp="1"/>
          </p:cNvSpPr>
          <p:nvPr>
            <p:ph type="title"/>
          </p:nvPr>
        </p:nvSpPr>
        <p:spPr>
          <a:xfrm>
            <a:off x="507898" y="1703917"/>
            <a:ext cx="3178287" cy="2156806"/>
          </a:xfrm>
        </p:spPr>
        <p:txBody>
          <a:bodyPr/>
          <a:lstStyle/>
          <a:p>
            <a:r>
              <a:rPr lang="en-US" dirty="0"/>
              <a:t>Click to edit Master title style</a:t>
            </a:r>
          </a:p>
        </p:txBody>
      </p:sp>
      <p:sp>
        <p:nvSpPr>
          <p:cNvPr id="3" name="Content Placeholder 2"/>
          <p:cNvSpPr>
            <a:spLocks noGrp="1"/>
          </p:cNvSpPr>
          <p:nvPr>
            <p:ph sz="half" idx="1"/>
          </p:nvPr>
        </p:nvSpPr>
        <p:spPr>
          <a:xfrm>
            <a:off x="4155311" y="390526"/>
            <a:ext cx="7341364" cy="277269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155311" y="3308007"/>
            <a:ext cx="7341364" cy="27726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5B1A7A-F37F-49F7-A95C-FAFFBD01231C}" type="datetime1">
              <a:rPr lang="en-GB" smtClean="0"/>
              <a:t>15/03/2022</a:t>
            </a:fld>
            <a:endParaRPr lang="en-US" dirty="0"/>
          </a:p>
        </p:txBody>
      </p:sp>
      <p:sp>
        <p:nvSpPr>
          <p:cNvPr id="6" name="Footer Placeholder 5"/>
          <p:cNvSpPr>
            <a:spLocks noGrp="1"/>
          </p:cNvSpPr>
          <p:nvPr>
            <p:ph type="ftr" sz="quarter" idx="11"/>
          </p:nvPr>
        </p:nvSpPr>
        <p:spPr/>
        <p:txBody>
          <a:bodyPr/>
          <a:lstStyle/>
          <a:p>
            <a:r>
              <a:rPr lang="en-US" dirty="0"/>
              <a:t>Owen Rowell</a:t>
            </a:r>
          </a:p>
        </p:txBody>
      </p:sp>
      <p:sp>
        <p:nvSpPr>
          <p:cNvPr id="7" name="Slide Number Placeholder 6"/>
          <p:cNvSpPr>
            <a:spLocks noGrp="1"/>
          </p:cNvSpPr>
          <p:nvPr>
            <p:ph type="sldNum" sz="quarter" idx="12"/>
          </p:nvPr>
        </p:nvSpPr>
        <p:spPr/>
        <p:txBody>
          <a:bodyPr/>
          <a:lstStyle/>
          <a:p>
            <a:fld id="{B2DC25EE-239B-4C5F-AAD1-255A7D5F1EE2}" type="slidenum">
              <a:rPr lang="en-US" smtClean="0"/>
              <a:t>‹#›</a:t>
            </a:fld>
            <a:endParaRPr lang="en-US" dirty="0"/>
          </a:p>
        </p:txBody>
      </p:sp>
      <p:cxnSp>
        <p:nvCxnSpPr>
          <p:cNvPr id="12" name="Straight Connector 11">
            <a:extLst>
              <a:ext uri="{FF2B5EF4-FFF2-40B4-BE49-F238E27FC236}">
                <a16:creationId xmlns:a16="http://schemas.microsoft.com/office/drawing/2014/main" id="{8FDA6318-931A-4F90-8AF1-ABC6D0C59CAD}"/>
              </a:ext>
            </a:extLst>
          </p:cNvPr>
          <p:cNvCxnSpPr>
            <a:cxnSpLocks/>
          </p:cNvCxnSpPr>
          <p:nvPr userDrawn="1"/>
        </p:nvCxnSpPr>
        <p:spPr>
          <a:xfrm>
            <a:off x="507898" y="3860723"/>
            <a:ext cx="3178287"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9086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DDBDC2-37B2-434A-B2F0-181F206B4156}" type="datetime1">
              <a:rPr lang="en-GB" smtClean="0"/>
              <a:t>15/03/2022</a:t>
            </a:fld>
            <a:endParaRPr lang="en-US" dirty="0"/>
          </a:p>
        </p:txBody>
      </p:sp>
      <p:sp>
        <p:nvSpPr>
          <p:cNvPr id="8" name="Footer Placeholder 7"/>
          <p:cNvSpPr>
            <a:spLocks noGrp="1"/>
          </p:cNvSpPr>
          <p:nvPr>
            <p:ph type="ftr" sz="quarter" idx="11"/>
          </p:nvPr>
        </p:nvSpPr>
        <p:spPr/>
        <p:txBody>
          <a:bodyPr/>
          <a:lstStyle/>
          <a:p>
            <a:r>
              <a:rPr lang="en-US" dirty="0"/>
              <a:t>Owen Rowell</a:t>
            </a:r>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1896479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B8B11D-7366-4589-B10D-C38B5F92BA1C}" type="datetime1">
              <a:rPr lang="en-GB" smtClean="0"/>
              <a:t>15/03/2022</a:t>
            </a:fld>
            <a:endParaRPr lang="en-US" dirty="0"/>
          </a:p>
        </p:txBody>
      </p:sp>
      <p:sp>
        <p:nvSpPr>
          <p:cNvPr id="4" name="Footer Placeholder 3"/>
          <p:cNvSpPr>
            <a:spLocks noGrp="1"/>
          </p:cNvSpPr>
          <p:nvPr>
            <p:ph type="ftr" sz="quarter" idx="11"/>
          </p:nvPr>
        </p:nvSpPr>
        <p:spPr/>
        <p:txBody>
          <a:bodyPr/>
          <a:lstStyle/>
          <a:p>
            <a:r>
              <a:rPr lang="en-US" dirty="0"/>
              <a:t>Owen Rowell</a:t>
            </a:r>
          </a:p>
        </p:txBody>
      </p:sp>
      <p:sp>
        <p:nvSpPr>
          <p:cNvPr id="5" name="Slide Number Placeholder 4"/>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1412794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8ACE52B-3C8C-47CB-B305-8353D1B6645F}" type="datetime1">
              <a:rPr lang="en-GB" smtClean="0"/>
              <a:t>15/03/2022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dirty="0"/>
              <a:t>Owen Rowell</a:t>
            </a:r>
          </a:p>
        </p:txBody>
      </p:sp>
      <p:sp>
        <p:nvSpPr>
          <p:cNvPr id="9" name="Slide Number Placeholder 8"/>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245318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D03FA8D-DA94-492F-AD1D-815A2D4BFA7F}" type="datetime1">
              <a:rPr lang="en-GB" smtClean="0"/>
              <a:t>15/03/2022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dirty="0"/>
              <a:t>Owen Rowell</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2DC25EE-239B-4C5F-AAD1-255A7D5F1EE2}" type="slidenum">
              <a:rPr lang="en-US" smtClean="0"/>
              <a:t>‹#›</a:t>
            </a:fld>
            <a:endParaRPr lang="en-US" dirty="0"/>
          </a:p>
        </p:txBody>
      </p:sp>
    </p:spTree>
    <p:extLst>
      <p:ext uri="{BB962C8B-B14F-4D97-AF65-F5344CB8AC3E}">
        <p14:creationId xmlns:p14="http://schemas.microsoft.com/office/powerpoint/2010/main" val="2661610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42D1DBE-BBA9-413E-B328-02D677BEB9D2}" type="datetime1">
              <a:rPr lang="en-GB" smtClean="0"/>
              <a:t>15/03/2022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none" baseline="0">
                <a:solidFill>
                  <a:srgbClr val="FFFFFF"/>
                </a:solidFill>
              </a:defRPr>
            </a:lvl1pPr>
          </a:lstStyle>
          <a:p>
            <a:r>
              <a:rPr lang="en-US" dirty="0"/>
              <a:t>Owen Rowell</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2DC25EE-239B-4C5F-AAD1-255A7D5F1EE2}"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305127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33" r:id="rId5"/>
    <p:sldLayoutId id="2147483725" r:id="rId6"/>
    <p:sldLayoutId id="2147483726" r:id="rId7"/>
    <p:sldLayoutId id="2147483727" r:id="rId8"/>
    <p:sldLayoutId id="2147483728" r:id="rId9"/>
    <p:sldLayoutId id="2147483729" r:id="rId10"/>
    <p:sldLayoutId id="2147483730" r:id="rId11"/>
    <p:sldLayoutId id="2147483731" r:id="rId12"/>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180975" indent="-180975"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D5CAA-022D-448E-A8ED-FF0EA16A4258}"/>
              </a:ext>
            </a:extLst>
          </p:cNvPr>
          <p:cNvSpPr>
            <a:spLocks noGrp="1"/>
          </p:cNvSpPr>
          <p:nvPr>
            <p:ph type="ctrTitle"/>
          </p:nvPr>
        </p:nvSpPr>
        <p:spPr/>
        <p:txBody>
          <a:bodyPr/>
          <a:lstStyle/>
          <a:p>
            <a:r>
              <a:rPr lang="en-GB" dirty="0"/>
              <a:t>Modelling vortex avalanches </a:t>
            </a:r>
          </a:p>
        </p:txBody>
      </p:sp>
      <p:sp>
        <p:nvSpPr>
          <p:cNvPr id="3" name="Subtitle 2">
            <a:extLst>
              <a:ext uri="{FF2B5EF4-FFF2-40B4-BE49-F238E27FC236}">
                <a16:creationId xmlns:a16="http://schemas.microsoft.com/office/drawing/2014/main" id="{604CA6D4-2E34-4E16-B916-B834F49955A5}"/>
              </a:ext>
            </a:extLst>
          </p:cNvPr>
          <p:cNvSpPr>
            <a:spLocks noGrp="1"/>
          </p:cNvSpPr>
          <p:nvPr>
            <p:ph type="subTitle" idx="1"/>
          </p:nvPr>
        </p:nvSpPr>
        <p:spPr/>
        <p:txBody>
          <a:bodyPr/>
          <a:lstStyle/>
          <a:p>
            <a:r>
              <a:rPr lang="en-GB" dirty="0"/>
              <a:t>Owen Rowell – Year 4 Project</a:t>
            </a:r>
          </a:p>
        </p:txBody>
      </p:sp>
    </p:spTree>
    <p:extLst>
      <p:ext uri="{BB962C8B-B14F-4D97-AF65-F5344CB8AC3E}">
        <p14:creationId xmlns:p14="http://schemas.microsoft.com/office/powerpoint/2010/main" val="1945910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FDF52-101C-4FCE-A970-4A1D0DB8AFC0}"/>
              </a:ext>
            </a:extLst>
          </p:cNvPr>
          <p:cNvSpPr>
            <a:spLocks noGrp="1"/>
          </p:cNvSpPr>
          <p:nvPr>
            <p:ph type="title"/>
          </p:nvPr>
        </p:nvSpPr>
        <p:spPr/>
        <p:txBody>
          <a:bodyPr/>
          <a:lstStyle/>
          <a:p>
            <a:r>
              <a:rPr lang="en-GB" dirty="0"/>
              <a:t>Criticality</a:t>
            </a:r>
          </a:p>
        </p:txBody>
      </p:sp>
      <p:sp>
        <p:nvSpPr>
          <p:cNvPr id="3" name="Content Placeholder 2">
            <a:extLst>
              <a:ext uri="{FF2B5EF4-FFF2-40B4-BE49-F238E27FC236}">
                <a16:creationId xmlns:a16="http://schemas.microsoft.com/office/drawing/2014/main" id="{A5361026-971B-419E-88C9-2B86D6BC2374}"/>
              </a:ext>
            </a:extLst>
          </p:cNvPr>
          <p:cNvSpPr>
            <a:spLocks noGrp="1"/>
          </p:cNvSpPr>
          <p:nvPr>
            <p:ph idx="1"/>
          </p:nvPr>
        </p:nvSpPr>
        <p:spPr/>
        <p:txBody>
          <a:bodyPr/>
          <a:lstStyle/>
          <a:p>
            <a:r>
              <a:rPr lang="en-GB" dirty="0"/>
              <a:t>Compare to critical regions in thermodynamics</a:t>
            </a:r>
          </a:p>
          <a:p>
            <a:r>
              <a:rPr lang="en-GB" dirty="0"/>
              <a:t>Loss of a length scale leads to power laws</a:t>
            </a:r>
          </a:p>
          <a:p>
            <a:r>
              <a:rPr lang="en-GB" dirty="0"/>
              <a:t>A common comparison to this system is the sand pile</a:t>
            </a:r>
          </a:p>
          <a:p>
            <a:r>
              <a:rPr lang="en-GB" dirty="0"/>
              <a:t>We now look for power laws in the vortex avalanche system</a:t>
            </a:r>
          </a:p>
        </p:txBody>
      </p:sp>
      <p:sp>
        <p:nvSpPr>
          <p:cNvPr id="4" name="Date Placeholder 3">
            <a:extLst>
              <a:ext uri="{FF2B5EF4-FFF2-40B4-BE49-F238E27FC236}">
                <a16:creationId xmlns:a16="http://schemas.microsoft.com/office/drawing/2014/main" id="{CECD107B-4857-497A-B9CD-32EB7FD5DAD7}"/>
              </a:ext>
            </a:extLst>
          </p:cNvPr>
          <p:cNvSpPr>
            <a:spLocks noGrp="1"/>
          </p:cNvSpPr>
          <p:nvPr>
            <p:ph type="dt" sz="half" idx="10"/>
          </p:nvPr>
        </p:nvSpPr>
        <p:spPr/>
        <p:txBody>
          <a:bodyPr/>
          <a:lstStyle/>
          <a:p>
            <a:fld id="{45859785-304E-42E4-BF7B-6C6136307518}" type="datetime1">
              <a:rPr lang="en-GB" smtClean="0"/>
              <a:t>15/03/2022</a:t>
            </a:fld>
            <a:endParaRPr lang="en-US" dirty="0"/>
          </a:p>
        </p:txBody>
      </p:sp>
      <p:sp>
        <p:nvSpPr>
          <p:cNvPr id="5" name="Footer Placeholder 4">
            <a:extLst>
              <a:ext uri="{FF2B5EF4-FFF2-40B4-BE49-F238E27FC236}">
                <a16:creationId xmlns:a16="http://schemas.microsoft.com/office/drawing/2014/main" id="{7DB575C8-4677-49D0-ABC5-B48648753CC6}"/>
              </a:ext>
            </a:extLst>
          </p:cNvPr>
          <p:cNvSpPr>
            <a:spLocks noGrp="1"/>
          </p:cNvSpPr>
          <p:nvPr>
            <p:ph type="ftr" sz="quarter" idx="11"/>
          </p:nvPr>
        </p:nvSpPr>
        <p:spPr/>
        <p:txBody>
          <a:bodyPr/>
          <a:lstStyle/>
          <a:p>
            <a:r>
              <a:rPr lang="en-US" dirty="0"/>
              <a:t>Owen Rowell</a:t>
            </a:r>
          </a:p>
        </p:txBody>
      </p:sp>
      <p:sp>
        <p:nvSpPr>
          <p:cNvPr id="6" name="Slide Number Placeholder 5">
            <a:extLst>
              <a:ext uri="{FF2B5EF4-FFF2-40B4-BE49-F238E27FC236}">
                <a16:creationId xmlns:a16="http://schemas.microsoft.com/office/drawing/2014/main" id="{BF86A080-5502-4008-AD41-1E44F50A151A}"/>
              </a:ext>
            </a:extLst>
          </p:cNvPr>
          <p:cNvSpPr>
            <a:spLocks noGrp="1"/>
          </p:cNvSpPr>
          <p:nvPr>
            <p:ph type="sldNum" sz="quarter" idx="12"/>
          </p:nvPr>
        </p:nvSpPr>
        <p:spPr/>
        <p:txBody>
          <a:bodyPr/>
          <a:lstStyle/>
          <a:p>
            <a:fld id="{B2DC25EE-239B-4C5F-AAD1-255A7D5F1EE2}" type="slidenum">
              <a:rPr lang="en-US" smtClean="0"/>
              <a:t>10</a:t>
            </a:fld>
            <a:endParaRPr lang="en-US" dirty="0"/>
          </a:p>
        </p:txBody>
      </p:sp>
    </p:spTree>
    <p:extLst>
      <p:ext uri="{BB962C8B-B14F-4D97-AF65-F5344CB8AC3E}">
        <p14:creationId xmlns:p14="http://schemas.microsoft.com/office/powerpoint/2010/main" val="1240662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5A4E1-2043-44E7-A4E2-04F095CB90ED}"/>
              </a:ext>
            </a:extLst>
          </p:cNvPr>
          <p:cNvSpPr>
            <a:spLocks noGrp="1"/>
          </p:cNvSpPr>
          <p:nvPr>
            <p:ph type="title"/>
          </p:nvPr>
        </p:nvSpPr>
        <p:spPr/>
        <p:txBody>
          <a:bodyPr/>
          <a:lstStyle/>
          <a:p>
            <a:r>
              <a:rPr lang="en-GB" dirty="0"/>
              <a:t>Fitting to power laws</a:t>
            </a:r>
          </a:p>
        </p:txBody>
      </p:sp>
      <p:pic>
        <p:nvPicPr>
          <p:cNvPr id="5" name="Content Placeholder 4">
            <a:extLst>
              <a:ext uri="{FF2B5EF4-FFF2-40B4-BE49-F238E27FC236}">
                <a16:creationId xmlns:a16="http://schemas.microsoft.com/office/drawing/2014/main" id="{0BBE95BA-578A-44C4-9BA1-E6FD6F4C38C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034" t="6185" r="8193" b="1020"/>
          <a:stretch/>
        </p:blipFill>
        <p:spPr>
          <a:xfrm>
            <a:off x="3089890" y="1851101"/>
            <a:ext cx="5734928" cy="4446067"/>
          </a:xfrm>
        </p:spPr>
      </p:pic>
      <p:sp>
        <p:nvSpPr>
          <p:cNvPr id="6" name="Date Placeholder 5">
            <a:extLst>
              <a:ext uri="{FF2B5EF4-FFF2-40B4-BE49-F238E27FC236}">
                <a16:creationId xmlns:a16="http://schemas.microsoft.com/office/drawing/2014/main" id="{1EE435A4-7C76-4386-9407-07EC79738822}"/>
              </a:ext>
            </a:extLst>
          </p:cNvPr>
          <p:cNvSpPr>
            <a:spLocks noGrp="1"/>
          </p:cNvSpPr>
          <p:nvPr>
            <p:ph type="dt" sz="half" idx="10"/>
          </p:nvPr>
        </p:nvSpPr>
        <p:spPr/>
        <p:txBody>
          <a:bodyPr/>
          <a:lstStyle/>
          <a:p>
            <a:fld id="{A6AE7743-188A-49CF-9C3C-B97D872BCB20}" type="datetime1">
              <a:rPr lang="en-GB" smtClean="0"/>
              <a:t>15/03/2022</a:t>
            </a:fld>
            <a:endParaRPr lang="en-US" dirty="0"/>
          </a:p>
        </p:txBody>
      </p:sp>
      <p:sp>
        <p:nvSpPr>
          <p:cNvPr id="7" name="Footer Placeholder 6">
            <a:extLst>
              <a:ext uri="{FF2B5EF4-FFF2-40B4-BE49-F238E27FC236}">
                <a16:creationId xmlns:a16="http://schemas.microsoft.com/office/drawing/2014/main" id="{772AB597-5D22-4064-B082-7AD4BCF173BF}"/>
              </a:ext>
            </a:extLst>
          </p:cNvPr>
          <p:cNvSpPr>
            <a:spLocks noGrp="1"/>
          </p:cNvSpPr>
          <p:nvPr>
            <p:ph type="ftr" sz="quarter" idx="11"/>
          </p:nvPr>
        </p:nvSpPr>
        <p:spPr/>
        <p:txBody>
          <a:bodyPr/>
          <a:lstStyle/>
          <a:p>
            <a:r>
              <a:rPr lang="en-US" dirty="0"/>
              <a:t>Owen Rowell</a:t>
            </a:r>
          </a:p>
        </p:txBody>
      </p:sp>
      <p:sp>
        <p:nvSpPr>
          <p:cNvPr id="8" name="Slide Number Placeholder 7">
            <a:extLst>
              <a:ext uri="{FF2B5EF4-FFF2-40B4-BE49-F238E27FC236}">
                <a16:creationId xmlns:a16="http://schemas.microsoft.com/office/drawing/2014/main" id="{C25A63D7-6C35-4E61-B5E9-BC459307EE13}"/>
              </a:ext>
            </a:extLst>
          </p:cNvPr>
          <p:cNvSpPr>
            <a:spLocks noGrp="1"/>
          </p:cNvSpPr>
          <p:nvPr>
            <p:ph type="sldNum" sz="quarter" idx="12"/>
          </p:nvPr>
        </p:nvSpPr>
        <p:spPr/>
        <p:txBody>
          <a:bodyPr/>
          <a:lstStyle/>
          <a:p>
            <a:fld id="{B2DC25EE-239B-4C5F-AAD1-255A7D5F1EE2}" type="slidenum">
              <a:rPr lang="en-US" smtClean="0"/>
              <a:t>11</a:t>
            </a:fld>
            <a:endParaRPr lang="en-US" dirty="0"/>
          </a:p>
        </p:txBody>
      </p:sp>
    </p:spTree>
    <p:extLst>
      <p:ext uri="{BB962C8B-B14F-4D97-AF65-F5344CB8AC3E}">
        <p14:creationId xmlns:p14="http://schemas.microsoft.com/office/powerpoint/2010/main" val="2199350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5A4E1-2043-44E7-A4E2-04F095CB90ED}"/>
              </a:ext>
            </a:extLst>
          </p:cNvPr>
          <p:cNvSpPr>
            <a:spLocks noGrp="1"/>
          </p:cNvSpPr>
          <p:nvPr>
            <p:ph type="title"/>
          </p:nvPr>
        </p:nvSpPr>
        <p:spPr/>
        <p:txBody>
          <a:bodyPr/>
          <a:lstStyle/>
          <a:p>
            <a:r>
              <a:rPr lang="en-GB" dirty="0"/>
              <a:t>Fitting to power laws</a:t>
            </a:r>
          </a:p>
        </p:txBody>
      </p:sp>
      <p:pic>
        <p:nvPicPr>
          <p:cNvPr id="7" name="Content Placeholder 6">
            <a:extLst>
              <a:ext uri="{FF2B5EF4-FFF2-40B4-BE49-F238E27FC236}">
                <a16:creationId xmlns:a16="http://schemas.microsoft.com/office/drawing/2014/main" id="{72100C8F-A97D-4B31-9108-09EA87F6DC2E}"/>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4407" t="6184" r="8193" b="2605"/>
          <a:stretch/>
        </p:blipFill>
        <p:spPr>
          <a:xfrm>
            <a:off x="3345084" y="1832288"/>
            <a:ext cx="5359078" cy="4194634"/>
          </a:xfrm>
        </p:spPr>
      </p:pic>
      <p:sp>
        <p:nvSpPr>
          <p:cNvPr id="8" name="Date Placeholder 7">
            <a:extLst>
              <a:ext uri="{FF2B5EF4-FFF2-40B4-BE49-F238E27FC236}">
                <a16:creationId xmlns:a16="http://schemas.microsoft.com/office/drawing/2014/main" id="{DE948E3A-08D7-4407-B337-4A6CB4701D8E}"/>
              </a:ext>
            </a:extLst>
          </p:cNvPr>
          <p:cNvSpPr>
            <a:spLocks noGrp="1"/>
          </p:cNvSpPr>
          <p:nvPr>
            <p:ph type="dt" sz="half" idx="10"/>
          </p:nvPr>
        </p:nvSpPr>
        <p:spPr/>
        <p:txBody>
          <a:bodyPr/>
          <a:lstStyle/>
          <a:p>
            <a:fld id="{4D27E36F-13D4-4E78-B5CA-CA06621718E0}" type="datetime1">
              <a:rPr lang="en-GB" smtClean="0"/>
              <a:t>15/03/2022</a:t>
            </a:fld>
            <a:endParaRPr lang="en-US" dirty="0"/>
          </a:p>
        </p:txBody>
      </p:sp>
      <p:sp>
        <p:nvSpPr>
          <p:cNvPr id="9" name="Footer Placeholder 8">
            <a:extLst>
              <a:ext uri="{FF2B5EF4-FFF2-40B4-BE49-F238E27FC236}">
                <a16:creationId xmlns:a16="http://schemas.microsoft.com/office/drawing/2014/main" id="{5BCDCBA2-A30C-4491-A816-D46D3AA51AB8}"/>
              </a:ext>
            </a:extLst>
          </p:cNvPr>
          <p:cNvSpPr>
            <a:spLocks noGrp="1"/>
          </p:cNvSpPr>
          <p:nvPr>
            <p:ph type="ftr" sz="quarter" idx="11"/>
          </p:nvPr>
        </p:nvSpPr>
        <p:spPr/>
        <p:txBody>
          <a:bodyPr/>
          <a:lstStyle/>
          <a:p>
            <a:r>
              <a:rPr lang="en-US" dirty="0"/>
              <a:t>Owen Rowell</a:t>
            </a:r>
          </a:p>
        </p:txBody>
      </p:sp>
      <p:sp>
        <p:nvSpPr>
          <p:cNvPr id="10" name="Slide Number Placeholder 9">
            <a:extLst>
              <a:ext uri="{FF2B5EF4-FFF2-40B4-BE49-F238E27FC236}">
                <a16:creationId xmlns:a16="http://schemas.microsoft.com/office/drawing/2014/main" id="{8712B2E9-AEF0-4756-BB70-19A63775743B}"/>
              </a:ext>
            </a:extLst>
          </p:cNvPr>
          <p:cNvSpPr>
            <a:spLocks noGrp="1"/>
          </p:cNvSpPr>
          <p:nvPr>
            <p:ph type="sldNum" sz="quarter" idx="12"/>
          </p:nvPr>
        </p:nvSpPr>
        <p:spPr/>
        <p:txBody>
          <a:bodyPr/>
          <a:lstStyle/>
          <a:p>
            <a:fld id="{B2DC25EE-239B-4C5F-AAD1-255A7D5F1EE2}" type="slidenum">
              <a:rPr lang="en-US" smtClean="0"/>
              <a:t>12</a:t>
            </a:fld>
            <a:endParaRPr lang="en-US" dirty="0"/>
          </a:p>
        </p:txBody>
      </p:sp>
    </p:spTree>
    <p:extLst>
      <p:ext uri="{BB962C8B-B14F-4D97-AF65-F5344CB8AC3E}">
        <p14:creationId xmlns:p14="http://schemas.microsoft.com/office/powerpoint/2010/main" val="3105796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8DF3C-A81F-454B-AA37-F17ED76D3FF0}"/>
              </a:ext>
            </a:extLst>
          </p:cNvPr>
          <p:cNvSpPr>
            <a:spLocks noGrp="1"/>
          </p:cNvSpPr>
          <p:nvPr>
            <p:ph type="title"/>
          </p:nvPr>
        </p:nvSpPr>
        <p:spPr/>
        <p:txBody>
          <a:bodyPr/>
          <a:lstStyle/>
          <a:p>
            <a:r>
              <a:rPr lang="en-GB" dirty="0"/>
              <a:t>Conclusions</a:t>
            </a:r>
          </a:p>
        </p:txBody>
      </p:sp>
      <p:sp>
        <p:nvSpPr>
          <p:cNvPr id="3" name="Content Placeholder 2">
            <a:extLst>
              <a:ext uri="{FF2B5EF4-FFF2-40B4-BE49-F238E27FC236}">
                <a16:creationId xmlns:a16="http://schemas.microsoft.com/office/drawing/2014/main" id="{52F722C3-D5A0-4EBD-B3AB-253D5B4BB65A}"/>
              </a:ext>
            </a:extLst>
          </p:cNvPr>
          <p:cNvSpPr>
            <a:spLocks noGrp="1"/>
          </p:cNvSpPr>
          <p:nvPr>
            <p:ph idx="1"/>
          </p:nvPr>
        </p:nvSpPr>
        <p:spPr/>
        <p:txBody>
          <a:bodyPr/>
          <a:lstStyle/>
          <a:p>
            <a:r>
              <a:rPr lang="en-GB" dirty="0"/>
              <a:t>Some evidence of criticality in the avalanche system</a:t>
            </a:r>
          </a:p>
          <a:p>
            <a:r>
              <a:rPr lang="en-GB" dirty="0"/>
              <a:t>Requires a sufficiently high pin density</a:t>
            </a:r>
          </a:p>
          <a:p>
            <a:r>
              <a:rPr lang="en-GB" dirty="0"/>
              <a:t>Also needs relative homogeneity in the pin distribution</a:t>
            </a:r>
          </a:p>
          <a:p>
            <a:r>
              <a:rPr lang="en-GB" dirty="0"/>
              <a:t>More data is needed to confirm the existence of power laws</a:t>
            </a:r>
          </a:p>
          <a:p>
            <a:endParaRPr lang="en-GB" dirty="0"/>
          </a:p>
        </p:txBody>
      </p:sp>
      <p:sp>
        <p:nvSpPr>
          <p:cNvPr id="4" name="Date Placeholder 3">
            <a:extLst>
              <a:ext uri="{FF2B5EF4-FFF2-40B4-BE49-F238E27FC236}">
                <a16:creationId xmlns:a16="http://schemas.microsoft.com/office/drawing/2014/main" id="{78AAA591-38FF-44EC-9187-9ACAF63A5A19}"/>
              </a:ext>
            </a:extLst>
          </p:cNvPr>
          <p:cNvSpPr>
            <a:spLocks noGrp="1"/>
          </p:cNvSpPr>
          <p:nvPr>
            <p:ph type="dt" sz="half" idx="10"/>
          </p:nvPr>
        </p:nvSpPr>
        <p:spPr/>
        <p:txBody>
          <a:bodyPr/>
          <a:lstStyle/>
          <a:p>
            <a:fld id="{1D78206F-ADD1-4C0E-BE1E-681DBB78300B}" type="datetime1">
              <a:rPr lang="en-GB" smtClean="0"/>
              <a:t>15/03/2022</a:t>
            </a:fld>
            <a:endParaRPr lang="en-US" dirty="0"/>
          </a:p>
        </p:txBody>
      </p:sp>
      <p:sp>
        <p:nvSpPr>
          <p:cNvPr id="5" name="Footer Placeholder 4">
            <a:extLst>
              <a:ext uri="{FF2B5EF4-FFF2-40B4-BE49-F238E27FC236}">
                <a16:creationId xmlns:a16="http://schemas.microsoft.com/office/drawing/2014/main" id="{CD15CF56-256B-47FF-92E7-971154E3F942}"/>
              </a:ext>
            </a:extLst>
          </p:cNvPr>
          <p:cNvSpPr>
            <a:spLocks noGrp="1"/>
          </p:cNvSpPr>
          <p:nvPr>
            <p:ph type="ftr" sz="quarter" idx="11"/>
          </p:nvPr>
        </p:nvSpPr>
        <p:spPr/>
        <p:txBody>
          <a:bodyPr/>
          <a:lstStyle/>
          <a:p>
            <a:r>
              <a:rPr lang="en-US"/>
              <a:t>Owen Rowell</a:t>
            </a:r>
            <a:endParaRPr lang="en-US" dirty="0"/>
          </a:p>
        </p:txBody>
      </p:sp>
      <p:sp>
        <p:nvSpPr>
          <p:cNvPr id="6" name="Slide Number Placeholder 5">
            <a:extLst>
              <a:ext uri="{FF2B5EF4-FFF2-40B4-BE49-F238E27FC236}">
                <a16:creationId xmlns:a16="http://schemas.microsoft.com/office/drawing/2014/main" id="{F96F11CB-E3ED-4454-97AB-B1487E28CB02}"/>
              </a:ext>
            </a:extLst>
          </p:cNvPr>
          <p:cNvSpPr>
            <a:spLocks noGrp="1"/>
          </p:cNvSpPr>
          <p:nvPr>
            <p:ph type="sldNum" sz="quarter" idx="12"/>
          </p:nvPr>
        </p:nvSpPr>
        <p:spPr/>
        <p:txBody>
          <a:bodyPr/>
          <a:lstStyle/>
          <a:p>
            <a:fld id="{B2DC25EE-239B-4C5F-AAD1-255A7D5F1EE2}" type="slidenum">
              <a:rPr lang="en-US" smtClean="0"/>
              <a:t>13</a:t>
            </a:fld>
            <a:endParaRPr lang="en-US" dirty="0"/>
          </a:p>
        </p:txBody>
      </p:sp>
    </p:spTree>
    <p:extLst>
      <p:ext uri="{BB962C8B-B14F-4D97-AF65-F5344CB8AC3E}">
        <p14:creationId xmlns:p14="http://schemas.microsoft.com/office/powerpoint/2010/main" val="2251948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F834C-8DE7-4E4E-8CFD-CDDF72228E0C}"/>
              </a:ext>
            </a:extLst>
          </p:cNvPr>
          <p:cNvSpPr>
            <a:spLocks noGrp="1"/>
          </p:cNvSpPr>
          <p:nvPr>
            <p:ph type="title"/>
          </p:nvPr>
        </p:nvSpPr>
        <p:spPr/>
        <p:txBody>
          <a:bodyPr/>
          <a:lstStyle/>
          <a:p>
            <a:r>
              <a:rPr lang="en-GB" dirty="0"/>
              <a:t>Overview</a:t>
            </a:r>
          </a:p>
        </p:txBody>
      </p:sp>
      <p:sp>
        <p:nvSpPr>
          <p:cNvPr id="3" name="Content Placeholder 2">
            <a:extLst>
              <a:ext uri="{FF2B5EF4-FFF2-40B4-BE49-F238E27FC236}">
                <a16:creationId xmlns:a16="http://schemas.microsoft.com/office/drawing/2014/main" id="{ECE01FF2-39DF-4855-9664-916AF20CEC46}"/>
              </a:ext>
            </a:extLst>
          </p:cNvPr>
          <p:cNvSpPr>
            <a:spLocks noGrp="1"/>
          </p:cNvSpPr>
          <p:nvPr>
            <p:ph idx="1"/>
          </p:nvPr>
        </p:nvSpPr>
        <p:spPr/>
        <p:txBody>
          <a:bodyPr/>
          <a:lstStyle/>
          <a:p>
            <a:r>
              <a:rPr lang="en-GB" dirty="0"/>
              <a:t>Theory behind vortices in superconductors</a:t>
            </a:r>
          </a:p>
          <a:p>
            <a:r>
              <a:rPr lang="en-GB" dirty="0"/>
              <a:t>The avalanche system</a:t>
            </a:r>
          </a:p>
          <a:p>
            <a:r>
              <a:rPr lang="en-GB" dirty="0"/>
              <a:t>Simulation results</a:t>
            </a:r>
          </a:p>
          <a:p>
            <a:r>
              <a:rPr lang="en-GB" dirty="0"/>
              <a:t>Criticality and fitting power laws</a:t>
            </a:r>
          </a:p>
        </p:txBody>
      </p:sp>
      <p:sp>
        <p:nvSpPr>
          <p:cNvPr id="4" name="Date Placeholder 3">
            <a:extLst>
              <a:ext uri="{FF2B5EF4-FFF2-40B4-BE49-F238E27FC236}">
                <a16:creationId xmlns:a16="http://schemas.microsoft.com/office/drawing/2014/main" id="{5419FA75-4394-4BE7-BB47-9EEB0A668EF8}"/>
              </a:ext>
            </a:extLst>
          </p:cNvPr>
          <p:cNvSpPr>
            <a:spLocks noGrp="1"/>
          </p:cNvSpPr>
          <p:nvPr>
            <p:ph type="dt" sz="half" idx="10"/>
          </p:nvPr>
        </p:nvSpPr>
        <p:spPr/>
        <p:txBody>
          <a:bodyPr/>
          <a:lstStyle/>
          <a:p>
            <a:fld id="{25B9EAD4-75D1-4533-96C0-0E928849A481}" type="datetime1">
              <a:rPr lang="en-GB" smtClean="0"/>
              <a:t>15/03/2022</a:t>
            </a:fld>
            <a:endParaRPr lang="en-US" dirty="0"/>
          </a:p>
        </p:txBody>
      </p:sp>
      <p:sp>
        <p:nvSpPr>
          <p:cNvPr id="5" name="Footer Placeholder 4">
            <a:extLst>
              <a:ext uri="{FF2B5EF4-FFF2-40B4-BE49-F238E27FC236}">
                <a16:creationId xmlns:a16="http://schemas.microsoft.com/office/drawing/2014/main" id="{98D996B5-E435-4BED-B104-1F1E1AD29172}"/>
              </a:ext>
            </a:extLst>
          </p:cNvPr>
          <p:cNvSpPr>
            <a:spLocks noGrp="1"/>
          </p:cNvSpPr>
          <p:nvPr>
            <p:ph type="ftr" sz="quarter" idx="11"/>
          </p:nvPr>
        </p:nvSpPr>
        <p:spPr/>
        <p:txBody>
          <a:bodyPr/>
          <a:lstStyle/>
          <a:p>
            <a:r>
              <a:rPr lang="en-US" dirty="0"/>
              <a:t>Owen Rowell</a:t>
            </a:r>
          </a:p>
        </p:txBody>
      </p:sp>
      <p:sp>
        <p:nvSpPr>
          <p:cNvPr id="6" name="Slide Number Placeholder 5">
            <a:extLst>
              <a:ext uri="{FF2B5EF4-FFF2-40B4-BE49-F238E27FC236}">
                <a16:creationId xmlns:a16="http://schemas.microsoft.com/office/drawing/2014/main" id="{5F159EFE-336B-4B2D-8B91-03D224B6DCB8}"/>
              </a:ext>
            </a:extLst>
          </p:cNvPr>
          <p:cNvSpPr>
            <a:spLocks noGrp="1"/>
          </p:cNvSpPr>
          <p:nvPr>
            <p:ph type="sldNum" sz="quarter" idx="12"/>
          </p:nvPr>
        </p:nvSpPr>
        <p:spPr/>
        <p:txBody>
          <a:bodyPr/>
          <a:lstStyle/>
          <a:p>
            <a:fld id="{B2DC25EE-239B-4C5F-AAD1-255A7D5F1EE2}" type="slidenum">
              <a:rPr lang="en-US" smtClean="0"/>
              <a:t>2</a:t>
            </a:fld>
            <a:endParaRPr lang="en-US" dirty="0"/>
          </a:p>
        </p:txBody>
      </p:sp>
    </p:spTree>
    <p:extLst>
      <p:ext uri="{BB962C8B-B14F-4D97-AF65-F5344CB8AC3E}">
        <p14:creationId xmlns:p14="http://schemas.microsoft.com/office/powerpoint/2010/main" val="1007599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F8B6-CD80-4868-B077-964B443E3110}"/>
              </a:ext>
            </a:extLst>
          </p:cNvPr>
          <p:cNvSpPr>
            <a:spLocks noGrp="1"/>
          </p:cNvSpPr>
          <p:nvPr>
            <p:ph type="title"/>
          </p:nvPr>
        </p:nvSpPr>
        <p:spPr/>
        <p:txBody>
          <a:bodyPr/>
          <a:lstStyle/>
          <a:p>
            <a:r>
              <a:rPr lang="en-GB" dirty="0"/>
              <a:t>Type-II superconductors and vortices</a:t>
            </a:r>
          </a:p>
        </p:txBody>
      </p:sp>
      <p:sp>
        <p:nvSpPr>
          <p:cNvPr id="3" name="Content Placeholder 2">
            <a:extLst>
              <a:ext uri="{FF2B5EF4-FFF2-40B4-BE49-F238E27FC236}">
                <a16:creationId xmlns:a16="http://schemas.microsoft.com/office/drawing/2014/main" id="{8A87F9D3-A253-4E30-B867-E31AB4DC020E}"/>
              </a:ext>
            </a:extLst>
          </p:cNvPr>
          <p:cNvSpPr>
            <a:spLocks noGrp="1"/>
          </p:cNvSpPr>
          <p:nvPr>
            <p:ph idx="1"/>
          </p:nvPr>
        </p:nvSpPr>
        <p:spPr/>
        <p:txBody>
          <a:bodyPr/>
          <a:lstStyle/>
          <a:p>
            <a:r>
              <a:rPr lang="en-GB" dirty="0"/>
              <a:t>Type-II superconductors allow some flux to penetrate as vortices</a:t>
            </a:r>
          </a:p>
          <a:p>
            <a:r>
              <a:rPr lang="en-GB" dirty="0"/>
              <a:t>Larger fields create more vortices</a:t>
            </a:r>
          </a:p>
          <a:p>
            <a:r>
              <a:rPr lang="en-GB" dirty="0"/>
              <a:t>Vortices induce currents creating a repulsive force</a:t>
            </a:r>
          </a:p>
          <a:p>
            <a:r>
              <a:rPr lang="en-GB" dirty="0"/>
              <a:t>Leads to the formation of vortex lattices</a:t>
            </a:r>
          </a:p>
        </p:txBody>
      </p:sp>
      <p:sp>
        <p:nvSpPr>
          <p:cNvPr id="4" name="Date Placeholder 3">
            <a:extLst>
              <a:ext uri="{FF2B5EF4-FFF2-40B4-BE49-F238E27FC236}">
                <a16:creationId xmlns:a16="http://schemas.microsoft.com/office/drawing/2014/main" id="{8AD540F6-46B4-44ED-B601-2ED2F9909EB9}"/>
              </a:ext>
            </a:extLst>
          </p:cNvPr>
          <p:cNvSpPr>
            <a:spLocks noGrp="1"/>
          </p:cNvSpPr>
          <p:nvPr>
            <p:ph type="dt" sz="half" idx="10"/>
          </p:nvPr>
        </p:nvSpPr>
        <p:spPr/>
        <p:txBody>
          <a:bodyPr/>
          <a:lstStyle/>
          <a:p>
            <a:fld id="{DBF52D80-B999-46D8-99C6-30B290EB5845}" type="datetime1">
              <a:rPr lang="en-GB" smtClean="0"/>
              <a:t>15/03/2022</a:t>
            </a:fld>
            <a:endParaRPr lang="en-US" dirty="0"/>
          </a:p>
        </p:txBody>
      </p:sp>
      <p:sp>
        <p:nvSpPr>
          <p:cNvPr id="5" name="Footer Placeholder 4">
            <a:extLst>
              <a:ext uri="{FF2B5EF4-FFF2-40B4-BE49-F238E27FC236}">
                <a16:creationId xmlns:a16="http://schemas.microsoft.com/office/drawing/2014/main" id="{BB7C28EA-C45D-4692-ACC4-1A56497738D9}"/>
              </a:ext>
            </a:extLst>
          </p:cNvPr>
          <p:cNvSpPr>
            <a:spLocks noGrp="1"/>
          </p:cNvSpPr>
          <p:nvPr>
            <p:ph type="ftr" sz="quarter" idx="11"/>
          </p:nvPr>
        </p:nvSpPr>
        <p:spPr/>
        <p:txBody>
          <a:bodyPr/>
          <a:lstStyle/>
          <a:p>
            <a:r>
              <a:rPr lang="en-US" dirty="0"/>
              <a:t>Owen Rowell</a:t>
            </a:r>
          </a:p>
        </p:txBody>
      </p:sp>
      <p:sp>
        <p:nvSpPr>
          <p:cNvPr id="6" name="Slide Number Placeholder 5">
            <a:extLst>
              <a:ext uri="{FF2B5EF4-FFF2-40B4-BE49-F238E27FC236}">
                <a16:creationId xmlns:a16="http://schemas.microsoft.com/office/drawing/2014/main" id="{F5AD0A53-9F67-43F4-B092-354420248532}"/>
              </a:ext>
            </a:extLst>
          </p:cNvPr>
          <p:cNvSpPr>
            <a:spLocks noGrp="1"/>
          </p:cNvSpPr>
          <p:nvPr>
            <p:ph type="sldNum" sz="quarter" idx="12"/>
          </p:nvPr>
        </p:nvSpPr>
        <p:spPr/>
        <p:txBody>
          <a:bodyPr/>
          <a:lstStyle/>
          <a:p>
            <a:fld id="{B2DC25EE-239B-4C5F-AAD1-255A7D5F1EE2}" type="slidenum">
              <a:rPr lang="en-US" smtClean="0"/>
              <a:t>3</a:t>
            </a:fld>
            <a:endParaRPr lang="en-US" dirty="0"/>
          </a:p>
        </p:txBody>
      </p:sp>
    </p:spTree>
    <p:extLst>
      <p:ext uri="{BB962C8B-B14F-4D97-AF65-F5344CB8AC3E}">
        <p14:creationId xmlns:p14="http://schemas.microsoft.com/office/powerpoint/2010/main" val="1919359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8FED8-A812-4DE6-8616-23143AB8201C}"/>
              </a:ext>
            </a:extLst>
          </p:cNvPr>
          <p:cNvSpPr>
            <a:spLocks noGrp="1"/>
          </p:cNvSpPr>
          <p:nvPr>
            <p:ph type="title"/>
          </p:nvPr>
        </p:nvSpPr>
        <p:spPr/>
        <p:txBody>
          <a:bodyPr/>
          <a:lstStyle/>
          <a:p>
            <a:r>
              <a:rPr lang="en-GB" dirty="0"/>
              <a:t>Vortex motion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134C6B7-6ECA-455F-8ACB-EC8F5A176DAB}"/>
                  </a:ext>
                </a:extLst>
              </p:cNvPr>
              <p:cNvSpPr>
                <a:spLocks noGrp="1"/>
              </p:cNvSpPr>
              <p:nvPr>
                <p:ph idx="1"/>
              </p:nvPr>
            </p:nvSpPr>
            <p:spPr/>
            <p:txBody>
              <a:bodyPr/>
              <a:lstStyle/>
              <a:p>
                <a:r>
                  <a:rPr lang="en-GB" dirty="0"/>
                  <a:t>Focus on the high </a:t>
                </a:r>
                <a14:m>
                  <m:oMath xmlns:m="http://schemas.openxmlformats.org/officeDocument/2006/math">
                    <m:r>
                      <a:rPr lang="en-GB" b="0" i="1" smtClean="0">
                        <a:latin typeface="Cambria Math" panose="02040503050406030204" pitchFamily="18" charset="0"/>
                      </a:rPr>
                      <m:t>𝜅</m:t>
                    </m:r>
                  </m:oMath>
                </a14:m>
                <a:r>
                  <a:rPr lang="en-GB" dirty="0"/>
                  <a:t>-limit</a:t>
                </a:r>
              </a:p>
              <a:p>
                <a:r>
                  <a:rPr lang="en-GB" dirty="0"/>
                  <a:t>Provides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𝐹</m:t>
                        </m:r>
                      </m:e>
                      <m:sub>
                        <m:r>
                          <a:rPr lang="en-GB" b="0" i="1" smtClean="0">
                            <a:latin typeface="Cambria Math" panose="02040503050406030204" pitchFamily="18" charset="0"/>
                          </a:rPr>
                          <m:t>𝑣𝑜𝑟𝑡𝑒𝑥</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𝐾</m:t>
                        </m:r>
                      </m:e>
                      <m:sub>
                        <m:r>
                          <a:rPr lang="en-GB" b="0" i="1" smtClean="0">
                            <a:latin typeface="Cambria Math" panose="02040503050406030204" pitchFamily="18" charset="0"/>
                          </a:rPr>
                          <m:t>1</m:t>
                        </m:r>
                      </m:sub>
                    </m:sSub>
                    <m:d>
                      <m:dPr>
                        <m:ctrlPr>
                          <a:rPr lang="en-GB" b="0" i="1" smtClean="0">
                            <a:latin typeface="Cambria Math" panose="02040503050406030204" pitchFamily="18" charset="0"/>
                          </a:rPr>
                        </m:ctrlPr>
                      </m:dPr>
                      <m:e>
                        <m:f>
                          <m:fPr>
                            <m:ctrlPr>
                              <a:rPr lang="en-GB" b="0" i="1" smtClean="0">
                                <a:latin typeface="Cambria Math" panose="02040503050406030204" pitchFamily="18" charset="0"/>
                              </a:rPr>
                            </m:ctrlPr>
                          </m:fPr>
                          <m:num>
                            <m:r>
                              <a:rPr lang="en-GB" b="0" i="1" smtClean="0">
                                <a:latin typeface="Cambria Math" panose="02040503050406030204" pitchFamily="18" charset="0"/>
                              </a:rPr>
                              <m:t>𝑟</m:t>
                            </m:r>
                          </m:num>
                          <m:den>
                            <m:r>
                              <a:rPr lang="en-GB" b="0" i="1" smtClean="0">
                                <a:latin typeface="Cambria Math" panose="02040503050406030204" pitchFamily="18" charset="0"/>
                              </a:rPr>
                              <m:t>𝜆</m:t>
                            </m:r>
                          </m:den>
                        </m:f>
                      </m:e>
                    </m:d>
                  </m:oMath>
                </a14:m>
                <a:endParaRPr lang="en-GB" dirty="0"/>
              </a:p>
              <a:p>
                <a:r>
                  <a:rPr lang="en-GB" dirty="0"/>
                  <a:t>Vortices are attracted to defects within the material</a:t>
                </a:r>
              </a:p>
              <a:p>
                <a:r>
                  <a:rPr lang="en-GB" dirty="0"/>
                  <a:t>Pins are modelled as a constant force </a:t>
                </a:r>
              </a:p>
              <a:p>
                <a:r>
                  <a:rPr lang="en-GB" dirty="0"/>
                  <a:t>Can be considered as point particles in a plane</a:t>
                </a:r>
              </a:p>
              <a:p>
                <a:endParaRPr lang="en-GB" dirty="0"/>
              </a:p>
            </p:txBody>
          </p:sp>
        </mc:Choice>
        <mc:Fallback xmlns="">
          <p:sp>
            <p:nvSpPr>
              <p:cNvPr id="3" name="Content Placeholder 2">
                <a:extLst>
                  <a:ext uri="{FF2B5EF4-FFF2-40B4-BE49-F238E27FC236}">
                    <a16:creationId xmlns:a16="http://schemas.microsoft.com/office/drawing/2014/main" id="{F134C6B7-6ECA-455F-8ACB-EC8F5A176DAB}"/>
                  </a:ext>
                </a:extLst>
              </p:cNvPr>
              <p:cNvSpPr>
                <a:spLocks noGrp="1" noRot="1" noChangeAspect="1" noMove="1" noResize="1" noEditPoints="1" noAdjustHandles="1" noChangeArrowheads="1" noChangeShapeType="1" noTextEdit="1"/>
              </p:cNvSpPr>
              <p:nvPr>
                <p:ph idx="1"/>
              </p:nvPr>
            </p:nvSpPr>
            <p:spPr>
              <a:blipFill>
                <a:blip r:embed="rId3"/>
                <a:stretch>
                  <a:fillRect l="-1697" t="-2121"/>
                </a:stretch>
              </a:blipFill>
            </p:spPr>
            <p:txBody>
              <a:bodyPr/>
              <a:lstStyle/>
              <a:p>
                <a:r>
                  <a:rPr lang="en-GB">
                    <a:noFill/>
                  </a:rPr>
                  <a:t> </a:t>
                </a:r>
              </a:p>
            </p:txBody>
          </p:sp>
        </mc:Fallback>
      </mc:AlternateContent>
      <p:sp>
        <p:nvSpPr>
          <p:cNvPr id="4" name="Date Placeholder 3">
            <a:extLst>
              <a:ext uri="{FF2B5EF4-FFF2-40B4-BE49-F238E27FC236}">
                <a16:creationId xmlns:a16="http://schemas.microsoft.com/office/drawing/2014/main" id="{7948F78B-DFC6-4B2B-AC80-5FB0FB568719}"/>
              </a:ext>
            </a:extLst>
          </p:cNvPr>
          <p:cNvSpPr>
            <a:spLocks noGrp="1"/>
          </p:cNvSpPr>
          <p:nvPr>
            <p:ph type="dt" sz="half" idx="10"/>
          </p:nvPr>
        </p:nvSpPr>
        <p:spPr/>
        <p:txBody>
          <a:bodyPr/>
          <a:lstStyle/>
          <a:p>
            <a:fld id="{9499C6A3-3971-44F0-BCF0-A402DA305131}" type="datetime1">
              <a:rPr lang="en-GB" smtClean="0"/>
              <a:t>15/03/2022</a:t>
            </a:fld>
            <a:endParaRPr lang="en-US" dirty="0"/>
          </a:p>
        </p:txBody>
      </p:sp>
      <p:sp>
        <p:nvSpPr>
          <p:cNvPr id="5" name="Footer Placeholder 4">
            <a:extLst>
              <a:ext uri="{FF2B5EF4-FFF2-40B4-BE49-F238E27FC236}">
                <a16:creationId xmlns:a16="http://schemas.microsoft.com/office/drawing/2014/main" id="{CB876D49-ED5C-47D7-8692-67159FAC318A}"/>
              </a:ext>
            </a:extLst>
          </p:cNvPr>
          <p:cNvSpPr>
            <a:spLocks noGrp="1"/>
          </p:cNvSpPr>
          <p:nvPr>
            <p:ph type="ftr" sz="quarter" idx="11"/>
          </p:nvPr>
        </p:nvSpPr>
        <p:spPr/>
        <p:txBody>
          <a:bodyPr/>
          <a:lstStyle/>
          <a:p>
            <a:r>
              <a:rPr lang="en-US" dirty="0"/>
              <a:t>Owen Rowell</a:t>
            </a:r>
          </a:p>
        </p:txBody>
      </p:sp>
      <p:sp>
        <p:nvSpPr>
          <p:cNvPr id="6" name="Slide Number Placeholder 5">
            <a:extLst>
              <a:ext uri="{FF2B5EF4-FFF2-40B4-BE49-F238E27FC236}">
                <a16:creationId xmlns:a16="http://schemas.microsoft.com/office/drawing/2014/main" id="{ED0036D6-AF4B-42D6-BE2A-13E1F0E20442}"/>
              </a:ext>
            </a:extLst>
          </p:cNvPr>
          <p:cNvSpPr>
            <a:spLocks noGrp="1"/>
          </p:cNvSpPr>
          <p:nvPr>
            <p:ph type="sldNum" sz="quarter" idx="12"/>
          </p:nvPr>
        </p:nvSpPr>
        <p:spPr/>
        <p:txBody>
          <a:bodyPr/>
          <a:lstStyle/>
          <a:p>
            <a:fld id="{B2DC25EE-239B-4C5F-AAD1-255A7D5F1EE2}" type="slidenum">
              <a:rPr lang="en-US" smtClean="0"/>
              <a:t>4</a:t>
            </a:fld>
            <a:endParaRPr lang="en-US" dirty="0"/>
          </a:p>
        </p:txBody>
      </p:sp>
    </p:spTree>
    <p:extLst>
      <p:ext uri="{BB962C8B-B14F-4D97-AF65-F5344CB8AC3E}">
        <p14:creationId xmlns:p14="http://schemas.microsoft.com/office/powerpoint/2010/main" val="3713900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1233D-C348-4968-AC17-26B00F96805E}"/>
              </a:ext>
            </a:extLst>
          </p:cNvPr>
          <p:cNvSpPr>
            <a:spLocks noGrp="1"/>
          </p:cNvSpPr>
          <p:nvPr>
            <p:ph type="title"/>
          </p:nvPr>
        </p:nvSpPr>
        <p:spPr/>
        <p:txBody>
          <a:bodyPr/>
          <a:lstStyle/>
          <a:p>
            <a:r>
              <a:rPr lang="en-GB" dirty="0"/>
              <a:t>Avalanche system</a:t>
            </a:r>
          </a:p>
        </p:txBody>
      </p:sp>
      <p:sp>
        <p:nvSpPr>
          <p:cNvPr id="4" name="Content Placeholder 3">
            <a:extLst>
              <a:ext uri="{FF2B5EF4-FFF2-40B4-BE49-F238E27FC236}">
                <a16:creationId xmlns:a16="http://schemas.microsoft.com/office/drawing/2014/main" id="{141E5792-76AD-4393-9C5C-1C31161C2D5E}"/>
              </a:ext>
            </a:extLst>
          </p:cNvPr>
          <p:cNvSpPr>
            <a:spLocks noGrp="1"/>
          </p:cNvSpPr>
          <p:nvPr>
            <p:ph sz="half" idx="1"/>
          </p:nvPr>
        </p:nvSpPr>
        <p:spPr/>
        <p:txBody>
          <a:bodyPr/>
          <a:lstStyle/>
          <a:p>
            <a:r>
              <a:rPr lang="en-GB" dirty="0"/>
              <a:t>Randomly arranged pins</a:t>
            </a:r>
          </a:p>
          <a:p>
            <a:r>
              <a:rPr lang="en-GB" dirty="0"/>
              <a:t>Vertically periodic boundaries and mirror images on the left</a:t>
            </a:r>
          </a:p>
          <a:p>
            <a:r>
              <a:rPr lang="en-GB" dirty="0"/>
              <a:t>Vortices added on the left one at a time</a:t>
            </a:r>
          </a:p>
          <a:p>
            <a:r>
              <a:rPr lang="en-GB" dirty="0"/>
              <a:t>Measure the size of ‘events’ upon adding a new vortex</a:t>
            </a:r>
          </a:p>
          <a:p>
            <a:r>
              <a:rPr lang="en-GB" dirty="0"/>
              <a:t>Experimentally done through an increasing magnetic field</a:t>
            </a:r>
          </a:p>
        </p:txBody>
      </p:sp>
      <p:pic>
        <p:nvPicPr>
          <p:cNvPr id="7" name="Content Placeholder 6">
            <a:extLst>
              <a:ext uri="{FF2B5EF4-FFF2-40B4-BE49-F238E27FC236}">
                <a16:creationId xmlns:a16="http://schemas.microsoft.com/office/drawing/2014/main" id="{295DFE89-9D6F-4BA4-A5E1-81581CA210AA}"/>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8328" t="11394" r="9161" b="3895"/>
          <a:stretch/>
        </p:blipFill>
        <p:spPr>
          <a:xfrm>
            <a:off x="6035040" y="2851573"/>
            <a:ext cx="5663184" cy="2011680"/>
          </a:xfrm>
        </p:spPr>
      </p:pic>
      <p:sp>
        <p:nvSpPr>
          <p:cNvPr id="3" name="Date Placeholder 2">
            <a:extLst>
              <a:ext uri="{FF2B5EF4-FFF2-40B4-BE49-F238E27FC236}">
                <a16:creationId xmlns:a16="http://schemas.microsoft.com/office/drawing/2014/main" id="{395F845D-E481-4D33-8DDE-BDB5085FCFE6}"/>
              </a:ext>
            </a:extLst>
          </p:cNvPr>
          <p:cNvSpPr>
            <a:spLocks noGrp="1"/>
          </p:cNvSpPr>
          <p:nvPr>
            <p:ph type="dt" sz="half" idx="10"/>
          </p:nvPr>
        </p:nvSpPr>
        <p:spPr/>
        <p:txBody>
          <a:bodyPr/>
          <a:lstStyle/>
          <a:p>
            <a:fld id="{F1783999-F730-4F33-9310-0D2280672174}" type="datetime1">
              <a:rPr lang="en-GB" smtClean="0"/>
              <a:t>15/03/2022</a:t>
            </a:fld>
            <a:endParaRPr lang="en-US" dirty="0"/>
          </a:p>
        </p:txBody>
      </p:sp>
      <p:sp>
        <p:nvSpPr>
          <p:cNvPr id="5" name="Footer Placeholder 4">
            <a:extLst>
              <a:ext uri="{FF2B5EF4-FFF2-40B4-BE49-F238E27FC236}">
                <a16:creationId xmlns:a16="http://schemas.microsoft.com/office/drawing/2014/main" id="{E7020079-FE10-4293-81FA-3308A98C281F}"/>
              </a:ext>
            </a:extLst>
          </p:cNvPr>
          <p:cNvSpPr>
            <a:spLocks noGrp="1"/>
          </p:cNvSpPr>
          <p:nvPr>
            <p:ph type="ftr" sz="quarter" idx="11"/>
          </p:nvPr>
        </p:nvSpPr>
        <p:spPr/>
        <p:txBody>
          <a:bodyPr/>
          <a:lstStyle/>
          <a:p>
            <a:r>
              <a:rPr lang="en-US" dirty="0"/>
              <a:t>Owen Rowell</a:t>
            </a:r>
          </a:p>
        </p:txBody>
      </p:sp>
      <p:sp>
        <p:nvSpPr>
          <p:cNvPr id="6" name="Slide Number Placeholder 5">
            <a:extLst>
              <a:ext uri="{FF2B5EF4-FFF2-40B4-BE49-F238E27FC236}">
                <a16:creationId xmlns:a16="http://schemas.microsoft.com/office/drawing/2014/main" id="{118DCA51-FD9D-41A4-BC17-0F012EAE7985}"/>
              </a:ext>
            </a:extLst>
          </p:cNvPr>
          <p:cNvSpPr>
            <a:spLocks noGrp="1"/>
          </p:cNvSpPr>
          <p:nvPr>
            <p:ph type="sldNum" sz="quarter" idx="12"/>
          </p:nvPr>
        </p:nvSpPr>
        <p:spPr/>
        <p:txBody>
          <a:bodyPr/>
          <a:lstStyle/>
          <a:p>
            <a:fld id="{B2DC25EE-239B-4C5F-AAD1-255A7D5F1EE2}" type="slidenum">
              <a:rPr lang="en-US" smtClean="0"/>
              <a:t>5</a:t>
            </a:fld>
            <a:endParaRPr lang="en-US" dirty="0"/>
          </a:p>
        </p:txBody>
      </p:sp>
    </p:spTree>
    <p:extLst>
      <p:ext uri="{BB962C8B-B14F-4D97-AF65-F5344CB8AC3E}">
        <p14:creationId xmlns:p14="http://schemas.microsoft.com/office/powerpoint/2010/main" val="596018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362AF-416A-4143-91EB-C6478A879327}"/>
              </a:ext>
            </a:extLst>
          </p:cNvPr>
          <p:cNvSpPr>
            <a:spLocks noGrp="1"/>
          </p:cNvSpPr>
          <p:nvPr>
            <p:ph type="title"/>
          </p:nvPr>
        </p:nvSpPr>
        <p:spPr/>
        <p:txBody>
          <a:bodyPr/>
          <a:lstStyle/>
          <a:p>
            <a:r>
              <a:rPr lang="en-GB" dirty="0"/>
              <a:t>Initial Results</a:t>
            </a:r>
          </a:p>
        </p:txBody>
      </p:sp>
      <p:sp>
        <p:nvSpPr>
          <p:cNvPr id="11" name="Text Placeholder 10">
            <a:extLst>
              <a:ext uri="{FF2B5EF4-FFF2-40B4-BE49-F238E27FC236}">
                <a16:creationId xmlns:a16="http://schemas.microsoft.com/office/drawing/2014/main" id="{864DF6B2-E42E-44DB-A673-D2D6C9EAC821}"/>
              </a:ext>
            </a:extLst>
          </p:cNvPr>
          <p:cNvSpPr>
            <a:spLocks noGrp="1"/>
          </p:cNvSpPr>
          <p:nvPr>
            <p:ph type="body" idx="1"/>
          </p:nvPr>
        </p:nvSpPr>
        <p:spPr/>
        <p:txBody>
          <a:bodyPr/>
          <a:lstStyle/>
          <a:p>
            <a:r>
              <a:rPr lang="en-GB" dirty="0"/>
              <a:t>Pin density of 3.0</a:t>
            </a:r>
          </a:p>
        </p:txBody>
      </p:sp>
      <p:sp>
        <p:nvSpPr>
          <p:cNvPr id="12" name="Content Placeholder 11">
            <a:extLst>
              <a:ext uri="{FF2B5EF4-FFF2-40B4-BE49-F238E27FC236}">
                <a16:creationId xmlns:a16="http://schemas.microsoft.com/office/drawing/2014/main" id="{ABE44EA3-64F8-4CE7-840D-8817A21FEA70}"/>
              </a:ext>
            </a:extLst>
          </p:cNvPr>
          <p:cNvSpPr>
            <a:spLocks noGrp="1"/>
          </p:cNvSpPr>
          <p:nvPr>
            <p:ph sz="half" idx="2"/>
          </p:nvPr>
        </p:nvSpPr>
        <p:spPr/>
        <p:txBody>
          <a:bodyPr/>
          <a:lstStyle/>
          <a:p>
            <a:endParaRPr lang="en-GB" dirty="0"/>
          </a:p>
        </p:txBody>
      </p:sp>
      <p:sp>
        <p:nvSpPr>
          <p:cNvPr id="13" name="Text Placeholder 12">
            <a:extLst>
              <a:ext uri="{FF2B5EF4-FFF2-40B4-BE49-F238E27FC236}">
                <a16:creationId xmlns:a16="http://schemas.microsoft.com/office/drawing/2014/main" id="{71A781A6-0EFA-4145-81AC-EBF89179C696}"/>
              </a:ext>
            </a:extLst>
          </p:cNvPr>
          <p:cNvSpPr>
            <a:spLocks noGrp="1"/>
          </p:cNvSpPr>
          <p:nvPr>
            <p:ph type="body" sz="quarter" idx="3"/>
          </p:nvPr>
        </p:nvSpPr>
        <p:spPr/>
        <p:txBody>
          <a:bodyPr/>
          <a:lstStyle/>
          <a:p>
            <a:r>
              <a:rPr lang="en-GB" dirty="0"/>
              <a:t>Pin density of 5.5</a:t>
            </a:r>
          </a:p>
        </p:txBody>
      </p:sp>
      <p:pic>
        <p:nvPicPr>
          <p:cNvPr id="10" name="Content Placeholder 6">
            <a:extLst>
              <a:ext uri="{FF2B5EF4-FFF2-40B4-BE49-F238E27FC236}">
                <a16:creationId xmlns:a16="http://schemas.microsoft.com/office/drawing/2014/main" id="{CF06B528-638E-4A7C-99E9-2DCA3098B8CD}"/>
              </a:ext>
            </a:extLst>
          </p:cNvPr>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8868" t="10486" r="8869" b="3199"/>
          <a:stretch/>
        </p:blipFill>
        <p:spPr>
          <a:xfrm>
            <a:off x="6656069" y="3550920"/>
            <a:ext cx="4061461" cy="1474470"/>
          </a:xfrm>
        </p:spPr>
      </p:pic>
      <p:sp>
        <p:nvSpPr>
          <p:cNvPr id="3" name="Date Placeholder 2">
            <a:extLst>
              <a:ext uri="{FF2B5EF4-FFF2-40B4-BE49-F238E27FC236}">
                <a16:creationId xmlns:a16="http://schemas.microsoft.com/office/drawing/2014/main" id="{63E264B8-129E-4465-8C6D-B1FBDD8709BA}"/>
              </a:ext>
            </a:extLst>
          </p:cNvPr>
          <p:cNvSpPr>
            <a:spLocks noGrp="1"/>
          </p:cNvSpPr>
          <p:nvPr>
            <p:ph type="dt" sz="half" idx="10"/>
          </p:nvPr>
        </p:nvSpPr>
        <p:spPr/>
        <p:txBody>
          <a:bodyPr/>
          <a:lstStyle/>
          <a:p>
            <a:fld id="{E00341C6-E41A-46A5-BBB6-50E1AB105D50}" type="datetime1">
              <a:rPr lang="en-GB" smtClean="0"/>
              <a:t>15/03/2022</a:t>
            </a:fld>
            <a:endParaRPr lang="en-US" dirty="0"/>
          </a:p>
        </p:txBody>
      </p:sp>
      <p:sp>
        <p:nvSpPr>
          <p:cNvPr id="4" name="Footer Placeholder 3">
            <a:extLst>
              <a:ext uri="{FF2B5EF4-FFF2-40B4-BE49-F238E27FC236}">
                <a16:creationId xmlns:a16="http://schemas.microsoft.com/office/drawing/2014/main" id="{31EC03B2-F938-4683-9CEA-09BC3E1C9E7F}"/>
              </a:ext>
            </a:extLst>
          </p:cNvPr>
          <p:cNvSpPr>
            <a:spLocks noGrp="1"/>
          </p:cNvSpPr>
          <p:nvPr>
            <p:ph type="ftr" sz="quarter" idx="11"/>
          </p:nvPr>
        </p:nvSpPr>
        <p:spPr/>
        <p:txBody>
          <a:bodyPr/>
          <a:lstStyle/>
          <a:p>
            <a:r>
              <a:rPr lang="en-US" dirty="0"/>
              <a:t>Owen Rowell</a:t>
            </a:r>
          </a:p>
        </p:txBody>
      </p:sp>
      <p:sp>
        <p:nvSpPr>
          <p:cNvPr id="5" name="Slide Number Placeholder 4">
            <a:extLst>
              <a:ext uri="{FF2B5EF4-FFF2-40B4-BE49-F238E27FC236}">
                <a16:creationId xmlns:a16="http://schemas.microsoft.com/office/drawing/2014/main" id="{2428324E-133B-4B0E-94FE-A674311B2006}"/>
              </a:ext>
            </a:extLst>
          </p:cNvPr>
          <p:cNvSpPr>
            <a:spLocks noGrp="1"/>
          </p:cNvSpPr>
          <p:nvPr>
            <p:ph type="sldNum" sz="quarter" idx="12"/>
          </p:nvPr>
        </p:nvSpPr>
        <p:spPr/>
        <p:txBody>
          <a:bodyPr/>
          <a:lstStyle/>
          <a:p>
            <a:fld id="{B2DC25EE-239B-4C5F-AAD1-255A7D5F1EE2}" type="slidenum">
              <a:rPr lang="en-US" smtClean="0"/>
              <a:t>6</a:t>
            </a:fld>
            <a:endParaRPr lang="en-US" dirty="0"/>
          </a:p>
        </p:txBody>
      </p:sp>
    </p:spTree>
    <p:extLst>
      <p:ext uri="{BB962C8B-B14F-4D97-AF65-F5344CB8AC3E}">
        <p14:creationId xmlns:p14="http://schemas.microsoft.com/office/powerpoint/2010/main" val="1811799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BCE8C-453F-4A1C-964D-2A641428CFFF}"/>
              </a:ext>
            </a:extLst>
          </p:cNvPr>
          <p:cNvSpPr>
            <a:spLocks noGrp="1"/>
          </p:cNvSpPr>
          <p:nvPr>
            <p:ph type="title"/>
          </p:nvPr>
        </p:nvSpPr>
        <p:spPr/>
        <p:txBody>
          <a:bodyPr/>
          <a:lstStyle/>
          <a:p>
            <a:r>
              <a:rPr lang="en-GB" dirty="0"/>
              <a:t>Event sizes</a:t>
            </a:r>
          </a:p>
        </p:txBody>
      </p:sp>
      <p:sp>
        <p:nvSpPr>
          <p:cNvPr id="3" name="Content Placeholder 2">
            <a:extLst>
              <a:ext uri="{FF2B5EF4-FFF2-40B4-BE49-F238E27FC236}">
                <a16:creationId xmlns:a16="http://schemas.microsoft.com/office/drawing/2014/main" id="{BB7EA1E0-E95D-455A-A93C-026118D825AF}"/>
              </a:ext>
            </a:extLst>
          </p:cNvPr>
          <p:cNvSpPr>
            <a:spLocks noGrp="1"/>
          </p:cNvSpPr>
          <p:nvPr>
            <p:ph sz="half" idx="1"/>
          </p:nvPr>
        </p:nvSpPr>
        <p:spPr/>
        <p:txBody>
          <a:bodyPr/>
          <a:lstStyle/>
          <a:p>
            <a:endParaRPr lang="en-GB" dirty="0"/>
          </a:p>
        </p:txBody>
      </p:sp>
      <p:pic>
        <p:nvPicPr>
          <p:cNvPr id="10" name="Content Placeholder 9">
            <a:extLst>
              <a:ext uri="{FF2B5EF4-FFF2-40B4-BE49-F238E27FC236}">
                <a16:creationId xmlns:a16="http://schemas.microsoft.com/office/drawing/2014/main" id="{06A33827-8C1F-46B2-955F-9101DCB7C84C}"/>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5035" t="6871" r="8534" b="1897"/>
          <a:stretch/>
        </p:blipFill>
        <p:spPr>
          <a:xfrm>
            <a:off x="6237985" y="2015279"/>
            <a:ext cx="4886960" cy="3868844"/>
          </a:xfrm>
        </p:spPr>
      </p:pic>
      <p:sp>
        <p:nvSpPr>
          <p:cNvPr id="13" name="Date Placeholder 12">
            <a:extLst>
              <a:ext uri="{FF2B5EF4-FFF2-40B4-BE49-F238E27FC236}">
                <a16:creationId xmlns:a16="http://schemas.microsoft.com/office/drawing/2014/main" id="{5317980B-F609-4B37-9AD6-61358BB534C3}"/>
              </a:ext>
            </a:extLst>
          </p:cNvPr>
          <p:cNvSpPr>
            <a:spLocks noGrp="1"/>
          </p:cNvSpPr>
          <p:nvPr>
            <p:ph type="dt" sz="half" idx="10"/>
          </p:nvPr>
        </p:nvSpPr>
        <p:spPr/>
        <p:txBody>
          <a:bodyPr/>
          <a:lstStyle/>
          <a:p>
            <a:fld id="{44655D4A-D2A0-4D2A-8EBC-1A6284D98220}" type="datetime1">
              <a:rPr lang="en-GB" smtClean="0"/>
              <a:t>15/03/2022</a:t>
            </a:fld>
            <a:endParaRPr lang="en-US" dirty="0"/>
          </a:p>
        </p:txBody>
      </p:sp>
      <p:sp>
        <p:nvSpPr>
          <p:cNvPr id="14" name="Footer Placeholder 13">
            <a:extLst>
              <a:ext uri="{FF2B5EF4-FFF2-40B4-BE49-F238E27FC236}">
                <a16:creationId xmlns:a16="http://schemas.microsoft.com/office/drawing/2014/main" id="{5AE0EC0F-0B15-4706-9AF7-E5AA7A106369}"/>
              </a:ext>
            </a:extLst>
          </p:cNvPr>
          <p:cNvSpPr>
            <a:spLocks noGrp="1"/>
          </p:cNvSpPr>
          <p:nvPr>
            <p:ph type="ftr" sz="quarter" idx="11"/>
          </p:nvPr>
        </p:nvSpPr>
        <p:spPr/>
        <p:txBody>
          <a:bodyPr/>
          <a:lstStyle/>
          <a:p>
            <a:r>
              <a:rPr lang="en-US" dirty="0"/>
              <a:t>Owen Rowell</a:t>
            </a:r>
          </a:p>
        </p:txBody>
      </p:sp>
      <p:sp>
        <p:nvSpPr>
          <p:cNvPr id="15" name="Slide Number Placeholder 14">
            <a:extLst>
              <a:ext uri="{FF2B5EF4-FFF2-40B4-BE49-F238E27FC236}">
                <a16:creationId xmlns:a16="http://schemas.microsoft.com/office/drawing/2014/main" id="{4FB08703-E556-4CC6-9FD9-5E4DD3C40F8B}"/>
              </a:ext>
            </a:extLst>
          </p:cNvPr>
          <p:cNvSpPr>
            <a:spLocks noGrp="1"/>
          </p:cNvSpPr>
          <p:nvPr>
            <p:ph type="sldNum" sz="quarter" idx="12"/>
          </p:nvPr>
        </p:nvSpPr>
        <p:spPr/>
        <p:txBody>
          <a:bodyPr/>
          <a:lstStyle/>
          <a:p>
            <a:fld id="{B2DC25EE-239B-4C5F-AAD1-255A7D5F1EE2}" type="slidenum">
              <a:rPr lang="en-US" smtClean="0"/>
              <a:t>7</a:t>
            </a:fld>
            <a:endParaRPr lang="en-US" dirty="0"/>
          </a:p>
        </p:txBody>
      </p:sp>
    </p:spTree>
    <p:extLst>
      <p:ext uri="{BB962C8B-B14F-4D97-AF65-F5344CB8AC3E}">
        <p14:creationId xmlns:p14="http://schemas.microsoft.com/office/powerpoint/2010/main" val="1498691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F834F50-341F-42A5-8C78-91B137699B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33EC967-C9F3-4E15-95C7-C2E77A1E16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9">
            <a:extLst>
              <a:ext uri="{FF2B5EF4-FFF2-40B4-BE49-F238E27FC236}">
                <a16:creationId xmlns:a16="http://schemas.microsoft.com/office/drawing/2014/main" id="{58A9D3D4-1F89-47F0-A597-FE1A004D97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94837155-5FB8-4A96-864C-066D5C655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585918EE-77B5-4057-BB22-B9CE13905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5428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6ABC862-24BB-4D53-8051-175490E9CBA9}"/>
              </a:ext>
            </a:extLst>
          </p:cNvPr>
          <p:cNvSpPr>
            <a:spLocks noGrp="1"/>
          </p:cNvSpPr>
          <p:nvPr>
            <p:ph type="title"/>
          </p:nvPr>
        </p:nvSpPr>
        <p:spPr>
          <a:xfrm>
            <a:off x="789676" y="516835"/>
            <a:ext cx="3325125" cy="1966169"/>
          </a:xfrm>
        </p:spPr>
        <p:txBody>
          <a:bodyPr vert="horz" lIns="91440" tIns="45720" rIns="91440" bIns="45720" rtlCol="0" anchor="b">
            <a:normAutofit/>
          </a:bodyPr>
          <a:lstStyle/>
          <a:p>
            <a:r>
              <a:rPr lang="en-US" sz="3600" dirty="0">
                <a:solidFill>
                  <a:srgbClr val="FFFFFF"/>
                </a:solidFill>
              </a:rPr>
              <a:t>Changing the pin layout</a:t>
            </a:r>
          </a:p>
        </p:txBody>
      </p:sp>
      <p:sp>
        <p:nvSpPr>
          <p:cNvPr id="13" name="Content Placeholder 12">
            <a:extLst>
              <a:ext uri="{FF2B5EF4-FFF2-40B4-BE49-F238E27FC236}">
                <a16:creationId xmlns:a16="http://schemas.microsoft.com/office/drawing/2014/main" id="{E72C4DC9-5A03-99F0-E5DA-E6CC8390ACBA}"/>
              </a:ext>
            </a:extLst>
          </p:cNvPr>
          <p:cNvSpPr>
            <a:spLocks noGrp="1"/>
          </p:cNvSpPr>
          <p:nvPr>
            <p:ph sz="half" idx="1"/>
          </p:nvPr>
        </p:nvSpPr>
        <p:spPr>
          <a:xfrm>
            <a:off x="789674" y="2516094"/>
            <a:ext cx="3325125" cy="3372877"/>
          </a:xfrm>
        </p:spPr>
        <p:txBody>
          <a:bodyPr vert="horz" lIns="0" tIns="45720" rIns="0" bIns="45720" rtlCol="0">
            <a:normAutofit/>
          </a:bodyPr>
          <a:lstStyle/>
          <a:p>
            <a:pPr>
              <a:buFont typeface="Calibri" panose="020F0502020204030204" pitchFamily="34" charset="0"/>
            </a:pPr>
            <a:r>
              <a:rPr lang="en-US" sz="1800" dirty="0">
                <a:solidFill>
                  <a:srgbClr val="FFFFFF"/>
                </a:solidFill>
              </a:rPr>
              <a:t>Reduced randomness in pin generation</a:t>
            </a:r>
          </a:p>
          <a:p>
            <a:pPr>
              <a:buFont typeface="Calibri" panose="020F0502020204030204" pitchFamily="34" charset="0"/>
            </a:pPr>
            <a:r>
              <a:rPr lang="en-US" sz="1800" dirty="0">
                <a:solidFill>
                  <a:srgbClr val="FFFFFF"/>
                </a:solidFill>
              </a:rPr>
              <a:t>Placing done by random noise on a grid</a:t>
            </a:r>
          </a:p>
        </p:txBody>
      </p:sp>
      <p:sp>
        <p:nvSpPr>
          <p:cNvPr id="26" name="Rectangle 25">
            <a:extLst>
              <a:ext uri="{FF2B5EF4-FFF2-40B4-BE49-F238E27FC236}">
                <a16:creationId xmlns:a16="http://schemas.microsoft.com/office/drawing/2014/main" id="{9DC7B070-A583-45C7-AF93-0E8F020EF6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272"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Content Placeholder 6">
            <a:extLst>
              <a:ext uri="{FF2B5EF4-FFF2-40B4-BE49-F238E27FC236}">
                <a16:creationId xmlns:a16="http://schemas.microsoft.com/office/drawing/2014/main" id="{4A5A1D88-FF1D-4F06-8A90-EF6BE0ABBE8A}"/>
              </a:ext>
            </a:extLst>
          </p:cNvPr>
          <p:cNvPicPr>
            <a:picLocks noChangeAspect="1"/>
          </p:cNvPicPr>
          <p:nvPr/>
        </p:nvPicPr>
        <p:blipFill rotWithShape="1">
          <a:blip r:embed="rId3">
            <a:extLst>
              <a:ext uri="{28A0092B-C50C-407E-A947-70E740481C1C}">
                <a14:useLocalDpi xmlns:a14="http://schemas.microsoft.com/office/drawing/2010/main" val="0"/>
              </a:ext>
            </a:extLst>
          </a:blip>
          <a:srcRect l="8771" t="10826" r="8776" b="4275"/>
          <a:stretch/>
        </p:blipFill>
        <p:spPr>
          <a:xfrm>
            <a:off x="5129769" y="811993"/>
            <a:ext cx="6650900" cy="2362628"/>
          </a:xfrm>
          <a:prstGeom prst="rect">
            <a:avLst/>
          </a:prstGeom>
        </p:spPr>
      </p:pic>
      <p:pic>
        <p:nvPicPr>
          <p:cNvPr id="9" name="Content Placeholder 8">
            <a:extLst>
              <a:ext uri="{FF2B5EF4-FFF2-40B4-BE49-F238E27FC236}">
                <a16:creationId xmlns:a16="http://schemas.microsoft.com/office/drawing/2014/main" id="{24795E18-EA8E-4E79-A57B-47DB51B78042}"/>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8760" t="10813" r="8760" b="4260"/>
          <a:stretch/>
        </p:blipFill>
        <p:spPr>
          <a:xfrm>
            <a:off x="5129770" y="3696797"/>
            <a:ext cx="6650898" cy="2362634"/>
          </a:xfrm>
          <a:prstGeom prst="rect">
            <a:avLst/>
          </a:prstGeom>
        </p:spPr>
      </p:pic>
      <p:sp>
        <p:nvSpPr>
          <p:cNvPr id="10" name="Date Placeholder 9">
            <a:extLst>
              <a:ext uri="{FF2B5EF4-FFF2-40B4-BE49-F238E27FC236}">
                <a16:creationId xmlns:a16="http://schemas.microsoft.com/office/drawing/2014/main" id="{20DB6B30-3C24-41D5-9471-A1A92512F1E9}"/>
              </a:ext>
            </a:extLst>
          </p:cNvPr>
          <p:cNvSpPr>
            <a:spLocks noGrp="1"/>
          </p:cNvSpPr>
          <p:nvPr>
            <p:ph type="dt" sz="half" idx="10"/>
          </p:nvPr>
        </p:nvSpPr>
        <p:spPr/>
        <p:txBody>
          <a:bodyPr/>
          <a:lstStyle/>
          <a:p>
            <a:fld id="{D7B1D864-ECC2-44A2-910D-9A27A81DE367}" type="datetime1">
              <a:rPr lang="en-GB" smtClean="0"/>
              <a:t>15/03/2022</a:t>
            </a:fld>
            <a:endParaRPr lang="en-US" dirty="0"/>
          </a:p>
        </p:txBody>
      </p:sp>
      <p:sp>
        <p:nvSpPr>
          <p:cNvPr id="11" name="Footer Placeholder 10">
            <a:extLst>
              <a:ext uri="{FF2B5EF4-FFF2-40B4-BE49-F238E27FC236}">
                <a16:creationId xmlns:a16="http://schemas.microsoft.com/office/drawing/2014/main" id="{13132C15-3750-47B9-8C88-7F78DAEB4F72}"/>
              </a:ext>
            </a:extLst>
          </p:cNvPr>
          <p:cNvSpPr>
            <a:spLocks noGrp="1"/>
          </p:cNvSpPr>
          <p:nvPr>
            <p:ph type="ftr" sz="quarter" idx="11"/>
          </p:nvPr>
        </p:nvSpPr>
        <p:spPr/>
        <p:txBody>
          <a:bodyPr/>
          <a:lstStyle/>
          <a:p>
            <a:r>
              <a:rPr lang="en-US" dirty="0"/>
              <a:t>Owen Rowell</a:t>
            </a:r>
          </a:p>
        </p:txBody>
      </p:sp>
      <p:sp>
        <p:nvSpPr>
          <p:cNvPr id="12" name="Slide Number Placeholder 11">
            <a:extLst>
              <a:ext uri="{FF2B5EF4-FFF2-40B4-BE49-F238E27FC236}">
                <a16:creationId xmlns:a16="http://schemas.microsoft.com/office/drawing/2014/main" id="{A69126DB-3762-47B6-B240-54240C9E5268}"/>
              </a:ext>
            </a:extLst>
          </p:cNvPr>
          <p:cNvSpPr>
            <a:spLocks noGrp="1"/>
          </p:cNvSpPr>
          <p:nvPr>
            <p:ph type="sldNum" sz="quarter" idx="12"/>
          </p:nvPr>
        </p:nvSpPr>
        <p:spPr/>
        <p:txBody>
          <a:bodyPr/>
          <a:lstStyle/>
          <a:p>
            <a:fld id="{B2DC25EE-239B-4C5F-AAD1-255A7D5F1EE2}" type="slidenum">
              <a:rPr lang="en-US" smtClean="0"/>
              <a:t>8</a:t>
            </a:fld>
            <a:endParaRPr lang="en-US" dirty="0"/>
          </a:p>
        </p:txBody>
      </p:sp>
    </p:spTree>
    <p:extLst>
      <p:ext uri="{BB962C8B-B14F-4D97-AF65-F5344CB8AC3E}">
        <p14:creationId xmlns:p14="http://schemas.microsoft.com/office/powerpoint/2010/main" val="4018736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36C07-5C3F-4BF3-BDC4-6DFFEB0252CE}"/>
              </a:ext>
            </a:extLst>
          </p:cNvPr>
          <p:cNvSpPr>
            <a:spLocks noGrp="1"/>
          </p:cNvSpPr>
          <p:nvPr>
            <p:ph type="title"/>
          </p:nvPr>
        </p:nvSpPr>
        <p:spPr/>
        <p:txBody>
          <a:bodyPr/>
          <a:lstStyle/>
          <a:p>
            <a:r>
              <a:rPr lang="en-GB" dirty="0"/>
              <a:t>Results with new pins</a:t>
            </a:r>
          </a:p>
        </p:txBody>
      </p:sp>
      <p:pic>
        <p:nvPicPr>
          <p:cNvPr id="8" name="Content Placeholder 7">
            <a:extLst>
              <a:ext uri="{FF2B5EF4-FFF2-40B4-BE49-F238E27FC236}">
                <a16:creationId xmlns:a16="http://schemas.microsoft.com/office/drawing/2014/main" id="{6633BDF3-C5AC-4ED6-9959-F64F5B6D5B77}"/>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l="1266" t="5075" r="1604" b="4129"/>
          <a:stretch/>
        </p:blipFill>
        <p:spPr>
          <a:xfrm>
            <a:off x="4361544" y="532436"/>
            <a:ext cx="7386680" cy="2389128"/>
          </a:xfrm>
        </p:spPr>
      </p:pic>
      <p:pic>
        <p:nvPicPr>
          <p:cNvPr id="6" name="Content Placeholder 5">
            <a:extLst>
              <a:ext uri="{FF2B5EF4-FFF2-40B4-BE49-F238E27FC236}">
                <a16:creationId xmlns:a16="http://schemas.microsoft.com/office/drawing/2014/main" id="{3B59A941-FCFE-43A7-B9D3-0975934DB0AB}"/>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8968" t="10510" r="9564" b="3299"/>
          <a:stretch/>
        </p:blipFill>
        <p:spPr>
          <a:xfrm>
            <a:off x="4189011" y="3192340"/>
            <a:ext cx="7565334" cy="2769398"/>
          </a:xfrm>
        </p:spPr>
      </p:pic>
      <p:sp>
        <p:nvSpPr>
          <p:cNvPr id="9" name="Date Placeholder 8">
            <a:extLst>
              <a:ext uri="{FF2B5EF4-FFF2-40B4-BE49-F238E27FC236}">
                <a16:creationId xmlns:a16="http://schemas.microsoft.com/office/drawing/2014/main" id="{8B9C23EA-99FF-44D2-8250-BA2626AA2B75}"/>
              </a:ext>
            </a:extLst>
          </p:cNvPr>
          <p:cNvSpPr>
            <a:spLocks noGrp="1"/>
          </p:cNvSpPr>
          <p:nvPr>
            <p:ph type="dt" sz="half" idx="10"/>
          </p:nvPr>
        </p:nvSpPr>
        <p:spPr/>
        <p:txBody>
          <a:bodyPr/>
          <a:lstStyle/>
          <a:p>
            <a:fld id="{7A607EC6-B67B-49F0-B80B-8A53D860BFC5}" type="datetime1">
              <a:rPr lang="en-GB" smtClean="0"/>
              <a:t>15/03/2022</a:t>
            </a:fld>
            <a:endParaRPr lang="en-US" dirty="0"/>
          </a:p>
        </p:txBody>
      </p:sp>
      <p:sp>
        <p:nvSpPr>
          <p:cNvPr id="10" name="Footer Placeholder 9">
            <a:extLst>
              <a:ext uri="{FF2B5EF4-FFF2-40B4-BE49-F238E27FC236}">
                <a16:creationId xmlns:a16="http://schemas.microsoft.com/office/drawing/2014/main" id="{5A203876-058E-4ABA-B69A-DBDF114D47E2}"/>
              </a:ext>
            </a:extLst>
          </p:cNvPr>
          <p:cNvSpPr>
            <a:spLocks noGrp="1"/>
          </p:cNvSpPr>
          <p:nvPr>
            <p:ph type="ftr" sz="quarter" idx="11"/>
          </p:nvPr>
        </p:nvSpPr>
        <p:spPr/>
        <p:txBody>
          <a:bodyPr/>
          <a:lstStyle/>
          <a:p>
            <a:r>
              <a:rPr lang="en-US" dirty="0"/>
              <a:t>Owen Rowell</a:t>
            </a:r>
          </a:p>
        </p:txBody>
      </p:sp>
      <p:sp>
        <p:nvSpPr>
          <p:cNvPr id="11" name="Slide Number Placeholder 10">
            <a:extLst>
              <a:ext uri="{FF2B5EF4-FFF2-40B4-BE49-F238E27FC236}">
                <a16:creationId xmlns:a16="http://schemas.microsoft.com/office/drawing/2014/main" id="{79E2FF3C-A14C-4EEB-82C0-38E89D25D607}"/>
              </a:ext>
            </a:extLst>
          </p:cNvPr>
          <p:cNvSpPr>
            <a:spLocks noGrp="1"/>
          </p:cNvSpPr>
          <p:nvPr>
            <p:ph type="sldNum" sz="quarter" idx="12"/>
          </p:nvPr>
        </p:nvSpPr>
        <p:spPr/>
        <p:txBody>
          <a:bodyPr/>
          <a:lstStyle/>
          <a:p>
            <a:fld id="{B2DC25EE-239B-4C5F-AAD1-255A7D5F1EE2}" type="slidenum">
              <a:rPr lang="en-US" smtClean="0"/>
              <a:t>9</a:t>
            </a:fld>
            <a:endParaRPr lang="en-US" dirty="0"/>
          </a:p>
        </p:txBody>
      </p:sp>
    </p:spTree>
    <p:extLst>
      <p:ext uri="{BB962C8B-B14F-4D97-AF65-F5344CB8AC3E}">
        <p14:creationId xmlns:p14="http://schemas.microsoft.com/office/powerpoint/2010/main" val="2680978741"/>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1744</Words>
  <Application>Microsoft Office PowerPoint</Application>
  <PresentationFormat>Widescreen</PresentationFormat>
  <Paragraphs>140</Paragraphs>
  <Slides>13</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Cambria Math</vt:lpstr>
      <vt:lpstr>Retrospect</vt:lpstr>
      <vt:lpstr>Modelling vortex avalanches </vt:lpstr>
      <vt:lpstr>Overview</vt:lpstr>
      <vt:lpstr>Type-II superconductors and vortices</vt:lpstr>
      <vt:lpstr>Vortex motion</vt:lpstr>
      <vt:lpstr>Avalanche system</vt:lpstr>
      <vt:lpstr>Initial Results</vt:lpstr>
      <vt:lpstr>Event sizes</vt:lpstr>
      <vt:lpstr>Changing the pin layout</vt:lpstr>
      <vt:lpstr>Results with new pins</vt:lpstr>
      <vt:lpstr>Criticality</vt:lpstr>
      <vt:lpstr>Fitting to power laws</vt:lpstr>
      <vt:lpstr>Fitting to power laws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Owen Rowell</dc:creator>
  <cp:lastModifiedBy>Owen Rowell</cp:lastModifiedBy>
  <cp:revision>13</cp:revision>
  <dcterms:created xsi:type="dcterms:W3CDTF">2022-03-10T13:38:58Z</dcterms:created>
  <dcterms:modified xsi:type="dcterms:W3CDTF">2022-03-15T17:34:01Z</dcterms:modified>
</cp:coreProperties>
</file>

<file path=docProps/thumbnail.jpeg>
</file>